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347" r:id="rId4"/>
    <p:sldId id="387" r:id="rId5"/>
    <p:sldId id="368" r:id="rId6"/>
    <p:sldId id="370" r:id="rId7"/>
    <p:sldId id="371" r:id="rId8"/>
    <p:sldId id="372" r:id="rId9"/>
    <p:sldId id="369" r:id="rId10"/>
    <p:sldId id="373" r:id="rId11"/>
    <p:sldId id="375" r:id="rId12"/>
    <p:sldId id="376" r:id="rId13"/>
    <p:sldId id="377" r:id="rId14"/>
    <p:sldId id="378" r:id="rId15"/>
    <p:sldId id="379" r:id="rId16"/>
    <p:sldId id="374" r:id="rId17"/>
    <p:sldId id="380" r:id="rId18"/>
    <p:sldId id="381" r:id="rId19"/>
    <p:sldId id="382" r:id="rId20"/>
    <p:sldId id="383" r:id="rId21"/>
    <p:sldId id="384" r:id="rId22"/>
    <p:sldId id="385" r:id="rId23"/>
    <p:sldId id="386" r:id="rId24"/>
    <p:sldId id="388" r:id="rId25"/>
    <p:sldId id="389" r:id="rId26"/>
    <p:sldId id="390" r:id="rId27"/>
    <p:sldId id="391" r:id="rId28"/>
    <p:sldId id="392" r:id="rId29"/>
    <p:sldId id="393" r:id="rId30"/>
    <p:sldId id="394" r:id="rId31"/>
    <p:sldId id="395" r:id="rId32"/>
    <p:sldId id="396" r:id="rId33"/>
    <p:sldId id="397" r:id="rId34"/>
    <p:sldId id="398" r:id="rId35"/>
    <p:sldId id="399" r:id="rId36"/>
    <p:sldId id="400" r:id="rId37"/>
    <p:sldId id="401" r:id="rId38"/>
    <p:sldId id="402" r:id="rId39"/>
    <p:sldId id="403" r:id="rId40"/>
    <p:sldId id="404" r:id="rId41"/>
    <p:sldId id="405" r:id="rId42"/>
    <p:sldId id="406" r:id="rId43"/>
    <p:sldId id="407" r:id="rId44"/>
    <p:sldId id="408" r:id="rId45"/>
    <p:sldId id="409" r:id="rId46"/>
    <p:sldId id="410" r:id="rId47"/>
    <p:sldId id="411" r:id="rId48"/>
    <p:sldId id="412" r:id="rId49"/>
    <p:sldId id="413" r:id="rId50"/>
    <p:sldId id="414" r:id="rId51"/>
    <p:sldId id="415" r:id="rId52"/>
    <p:sldId id="416" r:id="rId53"/>
    <p:sldId id="417" r:id="rId54"/>
    <p:sldId id="418" r:id="rId55"/>
    <p:sldId id="419" r:id="rId56"/>
    <p:sldId id="420" r:id="rId57"/>
    <p:sldId id="421" r:id="rId58"/>
    <p:sldId id="422" r:id="rId59"/>
    <p:sldId id="423" r:id="rId60"/>
    <p:sldId id="424" r:id="rId61"/>
    <p:sldId id="425" r:id="rId62"/>
    <p:sldId id="426" r:id="rId63"/>
    <p:sldId id="427" r:id="rId64"/>
    <p:sldId id="428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1799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-756" y="-102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202851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648684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xmlns="" id="{5554FB4E-E79F-4FCD-B373-1990A7E51642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-1" y="0"/>
            <a:ext cx="10203255" cy="6858000"/>
          </a:xfrm>
          <a:custGeom>
            <a:avLst/>
            <a:gdLst>
              <a:gd name="connsiteX0" fmla="*/ 0 w 8908610"/>
              <a:gd name="connsiteY0" fmla="*/ 0 h 6858000"/>
              <a:gd name="connsiteX1" fmla="*/ 8908610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725909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330673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8610" h="6858000">
                <a:moveTo>
                  <a:pt x="0" y="0"/>
                </a:moveTo>
                <a:lnTo>
                  <a:pt x="4330673" y="0"/>
                </a:lnTo>
                <a:lnTo>
                  <a:pt x="890861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64557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97483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279604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xmlns="" val="2446392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xmlns="" val="3136765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199650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978363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xmlns="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xmlns="" val="344969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815122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321DB724-9006-424E-A191-C08CB17EE2CA}"/>
              </a:ext>
            </a:extLst>
          </p:cNvPr>
          <p:cNvSpPr/>
          <p:nvPr userDrawn="1"/>
        </p:nvSpPr>
        <p:spPr>
          <a:xfrm>
            <a:off x="462336" y="315931"/>
            <a:ext cx="3113070" cy="62261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xmlns="" id="{13FB2FD4-D355-49C8-B7E0-BC49131F2FE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2645" y="553565"/>
            <a:ext cx="2672453" cy="24053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54BAF68A-9D51-4222-8013-E9B5F82098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000903"/>
            <a:ext cx="11600704" cy="1140891"/>
          </a:xfrm>
          <a:prstGeom prst="rect">
            <a:avLst/>
          </a:prstGeom>
        </p:spPr>
      </p:pic>
      <p:pic>
        <p:nvPicPr>
          <p:cNvPr id="3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xmlns="" id="{1C4F8B41-3F98-4240-8891-4ADABC669A4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253"/>
          <a:stretch/>
        </p:blipFill>
        <p:spPr bwMode="auto">
          <a:xfrm flipH="1">
            <a:off x="8509450" y="2348880"/>
            <a:ext cx="3683812" cy="45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>
            <a:extLst>
              <a:ext uri="{FF2B5EF4-FFF2-40B4-BE49-F238E27FC236}">
                <a16:creationId xmlns:a16="http://schemas.microsoft.com/office/drawing/2014/main" xmlns="" id="{88CB46E1-8EB0-4782-9CDE-623B6BC6877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898129" y="2735416"/>
            <a:ext cx="1672517" cy="2613110"/>
          </a:xfrm>
          <a:custGeom>
            <a:avLst/>
            <a:gdLst>
              <a:gd name="connsiteX0" fmla="*/ 0 w 1296000"/>
              <a:gd name="connsiteY0" fmla="*/ 0 h 2700000"/>
              <a:gd name="connsiteX1" fmla="*/ 1296000 w 1296000"/>
              <a:gd name="connsiteY1" fmla="*/ 0 h 2700000"/>
              <a:gd name="connsiteX2" fmla="*/ 1296000 w 1296000"/>
              <a:gd name="connsiteY2" fmla="*/ 2700000 h 2700000"/>
              <a:gd name="connsiteX3" fmla="*/ 0 w 1296000"/>
              <a:gd name="connsiteY3" fmla="*/ 2700000 h 2700000"/>
              <a:gd name="connsiteX4" fmla="*/ 0 w 1296000"/>
              <a:gd name="connsiteY4" fmla="*/ 0 h 2700000"/>
              <a:gd name="connsiteX0" fmla="*/ 0 w 1436677"/>
              <a:gd name="connsiteY0" fmla="*/ 0 h 2745513"/>
              <a:gd name="connsiteX1" fmla="*/ 1436677 w 1436677"/>
              <a:gd name="connsiteY1" fmla="*/ 45513 h 2745513"/>
              <a:gd name="connsiteX2" fmla="*/ 1436677 w 1436677"/>
              <a:gd name="connsiteY2" fmla="*/ 2745513 h 2745513"/>
              <a:gd name="connsiteX3" fmla="*/ 140677 w 1436677"/>
              <a:gd name="connsiteY3" fmla="*/ 2745513 h 2745513"/>
              <a:gd name="connsiteX4" fmla="*/ 0 w 1436677"/>
              <a:gd name="connsiteY4" fmla="*/ 0 h 2745513"/>
              <a:gd name="connsiteX0" fmla="*/ 0 w 1453227"/>
              <a:gd name="connsiteY0" fmla="*/ 0 h 2745513"/>
              <a:gd name="connsiteX1" fmla="*/ 1453227 w 1453227"/>
              <a:gd name="connsiteY1" fmla="*/ 45513 h 2745513"/>
              <a:gd name="connsiteX2" fmla="*/ 1453227 w 1453227"/>
              <a:gd name="connsiteY2" fmla="*/ 2745513 h 2745513"/>
              <a:gd name="connsiteX3" fmla="*/ 157227 w 1453227"/>
              <a:gd name="connsiteY3" fmla="*/ 2745513 h 2745513"/>
              <a:gd name="connsiteX4" fmla="*/ 0 w 1453227"/>
              <a:gd name="connsiteY4" fmla="*/ 0 h 2745513"/>
              <a:gd name="connsiteX0" fmla="*/ 0 w 1523565"/>
              <a:gd name="connsiteY0" fmla="*/ 0 h 2745513"/>
              <a:gd name="connsiteX1" fmla="*/ 1523565 w 1523565"/>
              <a:gd name="connsiteY1" fmla="*/ 16550 h 2745513"/>
              <a:gd name="connsiteX2" fmla="*/ 1453227 w 1523565"/>
              <a:gd name="connsiteY2" fmla="*/ 2745513 h 2745513"/>
              <a:gd name="connsiteX3" fmla="*/ 157227 w 1523565"/>
              <a:gd name="connsiteY3" fmla="*/ 2745513 h 2745513"/>
              <a:gd name="connsiteX4" fmla="*/ 0 w 1523565"/>
              <a:gd name="connsiteY4" fmla="*/ 0 h 2745513"/>
              <a:gd name="connsiteX0" fmla="*/ 0 w 1672517"/>
              <a:gd name="connsiteY0" fmla="*/ 0 h 2745513"/>
              <a:gd name="connsiteX1" fmla="*/ 1523565 w 1672517"/>
              <a:gd name="connsiteY1" fmla="*/ 16550 h 2745513"/>
              <a:gd name="connsiteX2" fmla="*/ 1672517 w 1672517"/>
              <a:gd name="connsiteY2" fmla="*/ 2580011 h 2745513"/>
              <a:gd name="connsiteX3" fmla="*/ 157227 w 1672517"/>
              <a:gd name="connsiteY3" fmla="*/ 2745513 h 2745513"/>
              <a:gd name="connsiteX4" fmla="*/ 0 w 1672517"/>
              <a:gd name="connsiteY4" fmla="*/ 0 h 2745513"/>
              <a:gd name="connsiteX0" fmla="*/ 0 w 1672517"/>
              <a:gd name="connsiteY0" fmla="*/ 0 h 2580011"/>
              <a:gd name="connsiteX1" fmla="*/ 1523565 w 1672517"/>
              <a:gd name="connsiteY1" fmla="*/ 16550 h 2580011"/>
              <a:gd name="connsiteX2" fmla="*/ 1672517 w 1672517"/>
              <a:gd name="connsiteY2" fmla="*/ 2580011 h 2580011"/>
              <a:gd name="connsiteX3" fmla="*/ 165502 w 1672517"/>
              <a:gd name="connsiteY3" fmla="*/ 2563460 h 2580011"/>
              <a:gd name="connsiteX4" fmla="*/ 0 w 1672517"/>
              <a:gd name="connsiteY4" fmla="*/ 0 h 2580011"/>
              <a:gd name="connsiteX0" fmla="*/ 0 w 1672517"/>
              <a:gd name="connsiteY0" fmla="*/ 0 h 2604835"/>
              <a:gd name="connsiteX1" fmla="*/ 1523565 w 1672517"/>
              <a:gd name="connsiteY1" fmla="*/ 16550 h 2604835"/>
              <a:gd name="connsiteX2" fmla="*/ 1672517 w 1672517"/>
              <a:gd name="connsiteY2" fmla="*/ 2580011 h 2604835"/>
              <a:gd name="connsiteX3" fmla="*/ 161364 w 1672517"/>
              <a:gd name="connsiteY3" fmla="*/ 2604835 h 2604835"/>
              <a:gd name="connsiteX4" fmla="*/ 0 w 1672517"/>
              <a:gd name="connsiteY4" fmla="*/ 0 h 2604835"/>
              <a:gd name="connsiteX0" fmla="*/ 0 w 1672517"/>
              <a:gd name="connsiteY0" fmla="*/ 0 h 2613110"/>
              <a:gd name="connsiteX1" fmla="*/ 1523565 w 1672517"/>
              <a:gd name="connsiteY1" fmla="*/ 16550 h 2613110"/>
              <a:gd name="connsiteX2" fmla="*/ 1672517 w 1672517"/>
              <a:gd name="connsiteY2" fmla="*/ 2580011 h 2613110"/>
              <a:gd name="connsiteX3" fmla="*/ 161364 w 1672517"/>
              <a:gd name="connsiteY3" fmla="*/ 2613110 h 2613110"/>
              <a:gd name="connsiteX4" fmla="*/ 0 w 1672517"/>
              <a:gd name="connsiteY4" fmla="*/ 0 h 26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517" h="2613110">
                <a:moveTo>
                  <a:pt x="0" y="0"/>
                </a:moveTo>
                <a:lnTo>
                  <a:pt x="1523565" y="16550"/>
                </a:lnTo>
                <a:lnTo>
                  <a:pt x="1672517" y="2580011"/>
                </a:lnTo>
                <a:lnTo>
                  <a:pt x="161364" y="26131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xmlns="" id="{388CF590-A7AC-47AA-9D77-5FF843A9CE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xmlns="" val="3833295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220445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98" r:id="rId4"/>
    <p:sldLayoutId id="2147483676" r:id="rId5"/>
    <p:sldLayoutId id="2147483677" r:id="rId6"/>
    <p:sldLayoutId id="2147483678" r:id="rId7"/>
    <p:sldLayoutId id="2147483680" r:id="rId8"/>
    <p:sldLayoutId id="2147483682" r:id="rId9"/>
    <p:sldLayoutId id="2147483684" r:id="rId10"/>
    <p:sldLayoutId id="2147483687" r:id="rId11"/>
    <p:sldLayoutId id="2147483688" r:id="rId12"/>
    <p:sldLayoutId id="2147483671" r:id="rId13"/>
    <p:sldLayoutId id="214748367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free-powerpoint-templates-design.com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sdk/index.html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-8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F82C53E-6891-4695-A1B4-3BB471D7FA35}"/>
              </a:ext>
            </a:extLst>
          </p:cNvPr>
          <p:cNvSpPr txBox="1"/>
          <p:nvPr/>
        </p:nvSpPr>
        <p:spPr>
          <a:xfrm>
            <a:off x="-255494" y="3733467"/>
            <a:ext cx="12113056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3200" dirty="0" smtClean="0">
                <a:solidFill>
                  <a:schemeClr val="accent1"/>
                </a:solidFill>
                <a:latin typeface="+mj-lt"/>
              </a:rPr>
              <a:t>Mobile Computing Using Android</a:t>
            </a:r>
          </a:p>
          <a:p>
            <a:pPr algn="r"/>
            <a:r>
              <a:rPr lang="en-US" altLang="ko-KR" sz="2400" dirty="0" err="1" smtClean="0">
                <a:solidFill>
                  <a:schemeClr val="bg1"/>
                </a:solidFill>
                <a:latin typeface="+mj-lt"/>
              </a:rPr>
              <a:t>Dharmendra</a:t>
            </a:r>
            <a:r>
              <a:rPr lang="en-US" altLang="ko-KR" sz="2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  <a:latin typeface="+mj-lt"/>
              </a:rPr>
              <a:t>Ambani</a:t>
            </a:r>
            <a:endParaRPr lang="en-US" altLang="ko-KR" sz="2400" dirty="0" smtClean="0">
              <a:solidFill>
                <a:schemeClr val="bg1"/>
              </a:solidFill>
              <a:latin typeface="+mj-lt"/>
            </a:endParaRPr>
          </a:p>
          <a:p>
            <a:pPr algn="r"/>
            <a:r>
              <a:rPr lang="en-US" altLang="ko-KR" sz="24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BCA/B.Sc.(IT)-6</a:t>
            </a:r>
            <a:endParaRPr lang="ko-KR" altLang="en-US" sz="2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6" name="TextBox 15">
            <a:hlinkClick r:id="rId4"/>
            <a:extLst>
              <a:ext uri="{FF2B5EF4-FFF2-40B4-BE49-F238E27FC236}">
                <a16:creationId xmlns:a16="http://schemas.microsoft.com/office/drawing/2014/main" xmlns="" id="{CF639353-2FBF-45AF-BF9B-02441FCB654D}"/>
              </a:ext>
            </a:extLst>
          </p:cNvPr>
          <p:cNvSpPr txBox="1"/>
          <p:nvPr/>
        </p:nvSpPr>
        <p:spPr>
          <a:xfrm>
            <a:off x="6761286" y="6521617"/>
            <a:ext cx="50962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4"/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3804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 smtClean="0"/>
              <a:t>1.1 OHA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4322" y="1225689"/>
            <a:ext cx="91305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Semiconductor Companies</a:t>
            </a:r>
          </a:p>
          <a:p>
            <a:r>
              <a:rPr lang="en-US" sz="2400" dirty="0" smtClean="0"/>
              <a:t>-&gt; Audience</a:t>
            </a:r>
          </a:p>
          <a:p>
            <a:r>
              <a:rPr lang="en-US" sz="2400" dirty="0" smtClean="0"/>
              <a:t>-&gt; Intel Corporation</a:t>
            </a:r>
          </a:p>
          <a:p>
            <a:r>
              <a:rPr lang="en-US" sz="2400" dirty="0" smtClean="0"/>
              <a:t>-&gt; </a:t>
            </a:r>
            <a:r>
              <a:rPr lang="en-US" sz="2400" dirty="0" err="1" smtClean="0"/>
              <a:t>Nvidia</a:t>
            </a:r>
            <a:r>
              <a:rPr lang="en-US" sz="2400" dirty="0" smtClean="0"/>
              <a:t> Corporation</a:t>
            </a:r>
          </a:p>
          <a:p>
            <a:r>
              <a:rPr lang="en-US" sz="2400" dirty="0" smtClean="0"/>
              <a:t>-&gt; Media </a:t>
            </a:r>
            <a:r>
              <a:rPr lang="en-US" sz="2400" dirty="0" err="1" smtClean="0"/>
              <a:t>Tek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Handset Manufactures</a:t>
            </a:r>
          </a:p>
          <a:p>
            <a:r>
              <a:rPr lang="en-US" sz="2400" dirty="0" smtClean="0"/>
              <a:t>-&gt; HTC</a:t>
            </a:r>
          </a:p>
          <a:p>
            <a:r>
              <a:rPr lang="en-US" sz="2400" dirty="0" smtClean="0"/>
              <a:t>-&gt; LG</a:t>
            </a:r>
          </a:p>
          <a:p>
            <a:r>
              <a:rPr lang="en-US" sz="2400" dirty="0" smtClean="0"/>
              <a:t>-&gt; Sony</a:t>
            </a:r>
          </a:p>
          <a:p>
            <a:r>
              <a:rPr lang="en-US" sz="2400" dirty="0" smtClean="0"/>
              <a:t>-&gt; Acer</a:t>
            </a:r>
          </a:p>
          <a:p>
            <a:r>
              <a:rPr lang="en-US" sz="2400" dirty="0" smtClean="0"/>
              <a:t>-&gt; Lenovo</a:t>
            </a:r>
            <a:endParaRPr lang="en-US" sz="2400" dirty="0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xmlns="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7" name="Freeform: Shape 67">
              <a:extLst>
                <a:ext uri="{FF2B5EF4-FFF2-40B4-BE49-F238E27FC236}">
                  <a16:creationId xmlns:a16="http://schemas.microsoft.com/office/drawing/2014/main" xmlns="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" name="Freeform: Shape 68">
              <a:extLst>
                <a:ext uri="{FF2B5EF4-FFF2-40B4-BE49-F238E27FC236}">
                  <a16:creationId xmlns:a16="http://schemas.microsoft.com/office/drawing/2014/main" xmlns="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9" name="Freeform: Shape 69">
              <a:extLst>
                <a:ext uri="{FF2B5EF4-FFF2-40B4-BE49-F238E27FC236}">
                  <a16:creationId xmlns:a16="http://schemas.microsoft.com/office/drawing/2014/main" xmlns="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10" name="Freeform: Shape 70">
              <a:extLst>
                <a:ext uri="{FF2B5EF4-FFF2-40B4-BE49-F238E27FC236}">
                  <a16:creationId xmlns:a16="http://schemas.microsoft.com/office/drawing/2014/main" xmlns="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0" y="-1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5952565" y="6739275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0189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 smtClean="0"/>
              <a:t>1.2 (The Android Platform) 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4322" y="1225689"/>
            <a:ext cx="91305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Android Platform was launched in 2007 by the Open Handset Alliance, an alliance of famous companies that includes Google, HTC, Motorola and others.</a:t>
            </a:r>
          </a:p>
          <a:p>
            <a:endParaRPr lang="en-US" sz="2400" dirty="0" smtClean="0"/>
          </a:p>
          <a:p>
            <a:r>
              <a:rPr lang="en-US" sz="2400" dirty="0" smtClean="0"/>
              <a:t>Although most of the applications that run on the Android Platform are written in Java, there is no Java Virtual Machine.</a:t>
            </a:r>
          </a:p>
          <a:p>
            <a:endParaRPr lang="en-US" sz="2400" dirty="0" smtClean="0"/>
          </a:p>
          <a:p>
            <a:r>
              <a:rPr lang="en-US" sz="2400" dirty="0" smtClean="0"/>
              <a:t>Instead, the Java classes are first compiled into what are known as </a:t>
            </a:r>
            <a:r>
              <a:rPr lang="en-US" sz="2400" dirty="0" err="1" smtClean="0"/>
              <a:t>Dalvik</a:t>
            </a:r>
            <a:r>
              <a:rPr lang="en-US" sz="2400" dirty="0" smtClean="0"/>
              <a:t> Executable and run on the </a:t>
            </a:r>
            <a:r>
              <a:rPr lang="en-US" sz="2400" dirty="0" err="1" smtClean="0"/>
              <a:t>Dalvik</a:t>
            </a:r>
            <a:r>
              <a:rPr lang="en-US" sz="2400" dirty="0" smtClean="0"/>
              <a:t> Virtual Machine.</a:t>
            </a:r>
            <a:endParaRPr lang="en-US" sz="2400" dirty="0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xmlns="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7" name="Freeform: Shape 67">
              <a:extLst>
                <a:ext uri="{FF2B5EF4-FFF2-40B4-BE49-F238E27FC236}">
                  <a16:creationId xmlns:a16="http://schemas.microsoft.com/office/drawing/2014/main" xmlns="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" name="Freeform: Shape 68">
              <a:extLst>
                <a:ext uri="{FF2B5EF4-FFF2-40B4-BE49-F238E27FC236}">
                  <a16:creationId xmlns:a16="http://schemas.microsoft.com/office/drawing/2014/main" xmlns="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9" name="Freeform: Shape 69">
              <a:extLst>
                <a:ext uri="{FF2B5EF4-FFF2-40B4-BE49-F238E27FC236}">
                  <a16:creationId xmlns:a16="http://schemas.microsoft.com/office/drawing/2014/main" xmlns="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10" name="Freeform: Shape 70">
              <a:extLst>
                <a:ext uri="{FF2B5EF4-FFF2-40B4-BE49-F238E27FC236}">
                  <a16:creationId xmlns:a16="http://schemas.microsoft.com/office/drawing/2014/main" xmlns="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0" y="-1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5952565" y="6739275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0189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 smtClean="0"/>
              <a:t>1.2 (The Android Platform) Version List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4322" y="1225689"/>
            <a:ext cx="91305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Pre-commercial release versions</a:t>
            </a:r>
          </a:p>
          <a:p>
            <a:endParaRPr lang="en-US" sz="2400" dirty="0" smtClean="0"/>
          </a:p>
          <a:p>
            <a:r>
              <a:rPr lang="en-US" sz="2400" dirty="0" smtClean="0"/>
              <a:t>Alpha</a:t>
            </a:r>
          </a:p>
          <a:p>
            <a:r>
              <a:rPr lang="en-US" sz="2400" dirty="0" smtClean="0"/>
              <a:t>-&gt; Release November 2007</a:t>
            </a:r>
          </a:p>
          <a:p>
            <a:endParaRPr lang="en-US" sz="2400" dirty="0" smtClean="0"/>
          </a:p>
          <a:p>
            <a:r>
              <a:rPr lang="en-US" sz="2400" dirty="0" smtClean="0"/>
              <a:t>Beta</a:t>
            </a:r>
          </a:p>
          <a:p>
            <a:r>
              <a:rPr lang="en-US" sz="2400" dirty="0" smtClean="0"/>
              <a:t>-&gt; Release Nov 5, 2007</a:t>
            </a:r>
          </a:p>
          <a:p>
            <a:endParaRPr lang="en-US" sz="2400" dirty="0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xmlns="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7" name="Freeform: Shape 67">
              <a:extLst>
                <a:ext uri="{FF2B5EF4-FFF2-40B4-BE49-F238E27FC236}">
                  <a16:creationId xmlns:a16="http://schemas.microsoft.com/office/drawing/2014/main" xmlns="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" name="Freeform: Shape 68">
              <a:extLst>
                <a:ext uri="{FF2B5EF4-FFF2-40B4-BE49-F238E27FC236}">
                  <a16:creationId xmlns:a16="http://schemas.microsoft.com/office/drawing/2014/main" xmlns="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9" name="Freeform: Shape 69">
              <a:extLst>
                <a:ext uri="{FF2B5EF4-FFF2-40B4-BE49-F238E27FC236}">
                  <a16:creationId xmlns:a16="http://schemas.microsoft.com/office/drawing/2014/main" xmlns="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10" name="Freeform: Shape 70">
              <a:extLst>
                <a:ext uri="{FF2B5EF4-FFF2-40B4-BE49-F238E27FC236}">
                  <a16:creationId xmlns:a16="http://schemas.microsoft.com/office/drawing/2014/main" xmlns="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0" y="-1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5952565" y="6739275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0189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 smtClean="0"/>
              <a:t>1.2 (The Android Platform)</a:t>
            </a:r>
            <a:br>
              <a:rPr lang="en-US" sz="4000" dirty="0" smtClean="0"/>
            </a:br>
            <a:r>
              <a:rPr lang="en-US" sz="4000" dirty="0" smtClean="0"/>
              <a:t>Version History By API Level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xmlns="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7" name="Freeform: Shape 67">
              <a:extLst>
                <a:ext uri="{FF2B5EF4-FFF2-40B4-BE49-F238E27FC236}">
                  <a16:creationId xmlns:a16="http://schemas.microsoft.com/office/drawing/2014/main" xmlns="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" name="Freeform: Shape 68">
              <a:extLst>
                <a:ext uri="{FF2B5EF4-FFF2-40B4-BE49-F238E27FC236}">
                  <a16:creationId xmlns:a16="http://schemas.microsoft.com/office/drawing/2014/main" xmlns="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9" name="Freeform: Shape 69">
              <a:extLst>
                <a:ext uri="{FF2B5EF4-FFF2-40B4-BE49-F238E27FC236}">
                  <a16:creationId xmlns:a16="http://schemas.microsoft.com/office/drawing/2014/main" xmlns="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10" name="Freeform: Shape 70">
              <a:extLst>
                <a:ext uri="{FF2B5EF4-FFF2-40B4-BE49-F238E27FC236}">
                  <a16:creationId xmlns:a16="http://schemas.microsoft.com/office/drawing/2014/main" xmlns="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0" y="-1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5952565" y="6739275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1561735" y="1372807"/>
          <a:ext cx="8496664" cy="5080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4166"/>
                <a:gridCol w="2124166"/>
                <a:gridCol w="2124166"/>
                <a:gridCol w="2124166"/>
              </a:tblGrid>
              <a:tr h="399201">
                <a:tc>
                  <a:txBody>
                    <a:bodyPr/>
                    <a:lstStyle/>
                    <a:p>
                      <a:r>
                        <a:rPr lang="en-US" dirty="0" smtClean="0"/>
                        <a:t>API Level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Version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Release</a:t>
                      </a:r>
                      <a:r>
                        <a:rPr lang="en-US" baseline="0" dirty="0" smtClean="0"/>
                        <a:t> Date</a:t>
                      </a:r>
                      <a:endParaRPr lang="en-US" dirty="0"/>
                    </a:p>
                  </a:txBody>
                  <a:tcPr/>
                </a:tc>
              </a:tr>
              <a:tr h="689032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September 23, 2008</a:t>
                      </a:r>
                      <a:endParaRPr lang="en-US" dirty="0"/>
                    </a:p>
                  </a:txBody>
                  <a:tcPr/>
                </a:tc>
              </a:tr>
              <a:tr h="399201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 9, 2009</a:t>
                      </a:r>
                      <a:endParaRPr lang="en-US" dirty="0"/>
                    </a:p>
                  </a:txBody>
                  <a:tcPr/>
                </a:tc>
              </a:tr>
              <a:tr h="399201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Cupcake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April 27, 2009</a:t>
                      </a:r>
                      <a:endParaRPr lang="en-US" dirty="0"/>
                    </a:p>
                  </a:txBody>
                  <a:tcPr/>
                </a:tc>
              </a:tr>
              <a:tr h="399201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Donut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Sept 15, 2009</a:t>
                      </a:r>
                      <a:endParaRPr lang="en-US" dirty="0"/>
                    </a:p>
                  </a:txBody>
                  <a:tcPr/>
                </a:tc>
              </a:tr>
              <a:tr h="399201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Eclair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Oct 26,2009</a:t>
                      </a:r>
                      <a:endParaRPr lang="en-US" dirty="0"/>
                    </a:p>
                  </a:txBody>
                  <a:tcPr/>
                </a:tc>
              </a:tr>
              <a:tr h="399201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Éclair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2.0.1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Dec 3,2009</a:t>
                      </a:r>
                      <a:endParaRPr lang="en-US" dirty="0"/>
                    </a:p>
                  </a:txBody>
                  <a:tcPr/>
                </a:tc>
              </a:tr>
              <a:tr h="399201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Éclair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Jan 12, 2010</a:t>
                      </a:r>
                      <a:endParaRPr lang="en-US" dirty="0"/>
                    </a:p>
                  </a:txBody>
                  <a:tcPr/>
                </a:tc>
              </a:tr>
              <a:tr h="399201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Froyo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May 20, 2010</a:t>
                      </a:r>
                      <a:endParaRPr lang="en-US" dirty="0"/>
                    </a:p>
                  </a:txBody>
                  <a:tcPr/>
                </a:tc>
              </a:tr>
              <a:tr h="399201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Froyo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2.2.1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Jan 18, 2011</a:t>
                      </a:r>
                      <a:endParaRPr lang="en-US" dirty="0"/>
                    </a:p>
                  </a:txBody>
                  <a:tcPr/>
                </a:tc>
              </a:tr>
              <a:tr h="399201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Froyo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2.2.2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Jan 22, 2011</a:t>
                      </a:r>
                      <a:endParaRPr lang="en-US" dirty="0"/>
                    </a:p>
                  </a:txBody>
                  <a:tcPr/>
                </a:tc>
              </a:tr>
              <a:tr h="399201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Froyo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2.2.3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Nov  21, 2011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10189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300480" y="1294431"/>
          <a:ext cx="9019176" cy="48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4794"/>
                <a:gridCol w="2254794"/>
                <a:gridCol w="2254794"/>
                <a:gridCol w="2254794"/>
              </a:tblGrid>
              <a:tr h="442840">
                <a:tc>
                  <a:txBody>
                    <a:bodyPr/>
                    <a:lstStyle/>
                    <a:p>
                      <a:r>
                        <a:rPr lang="en-US" dirty="0" smtClean="0"/>
                        <a:t>API Level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Version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Release</a:t>
                      </a:r>
                      <a:r>
                        <a:rPr lang="en-US" baseline="0" dirty="0" smtClean="0"/>
                        <a:t> Date</a:t>
                      </a:r>
                      <a:endParaRPr lang="en-US" dirty="0"/>
                    </a:p>
                  </a:txBody>
                  <a:tcPr/>
                </a:tc>
              </a:tr>
              <a:tr h="442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Gingerbread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Dec 6, 2010</a:t>
                      </a:r>
                      <a:endParaRPr lang="en-US" dirty="0"/>
                    </a:p>
                  </a:txBody>
                  <a:tcPr/>
                </a:tc>
              </a:tr>
              <a:tr h="442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Gingerbread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2.3.1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Dec 2010</a:t>
                      </a:r>
                      <a:endParaRPr lang="en-US" dirty="0"/>
                    </a:p>
                  </a:txBody>
                  <a:tcPr/>
                </a:tc>
              </a:tr>
              <a:tr h="442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Gingerbread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2.3.2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Jan 2011</a:t>
                      </a:r>
                      <a:endParaRPr lang="en-US" dirty="0"/>
                    </a:p>
                  </a:txBody>
                  <a:tcPr/>
                </a:tc>
              </a:tr>
              <a:tr h="442840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Gingerbread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2.3.3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 9, 2011</a:t>
                      </a:r>
                      <a:endParaRPr lang="en-US" dirty="0"/>
                    </a:p>
                  </a:txBody>
                  <a:tcPr/>
                </a:tc>
              </a:tr>
              <a:tr h="442840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Gingerbread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2.3.4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April 28, 2011</a:t>
                      </a:r>
                      <a:endParaRPr lang="en-US" dirty="0"/>
                    </a:p>
                  </a:txBody>
                  <a:tcPr/>
                </a:tc>
              </a:tr>
              <a:tr h="442840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Gingerbread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2.3.5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July 25, 2011</a:t>
                      </a:r>
                      <a:endParaRPr lang="en-US" dirty="0"/>
                    </a:p>
                  </a:txBody>
                  <a:tcPr/>
                </a:tc>
              </a:tr>
              <a:tr h="442840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Gingerbread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2.3.6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Sept 2, 2011</a:t>
                      </a:r>
                      <a:endParaRPr lang="en-US" dirty="0"/>
                    </a:p>
                  </a:txBody>
                  <a:tcPr/>
                </a:tc>
              </a:tr>
              <a:tr h="442840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Gingerbread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2.3.7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Sept 21, 2011</a:t>
                      </a:r>
                      <a:endParaRPr lang="en-US" dirty="0"/>
                    </a:p>
                  </a:txBody>
                  <a:tcPr/>
                </a:tc>
              </a:tr>
              <a:tr h="442840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Honeycomb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 22, 2011</a:t>
                      </a:r>
                      <a:endParaRPr lang="en-US" dirty="0"/>
                    </a:p>
                  </a:txBody>
                  <a:tcPr/>
                </a:tc>
              </a:tr>
              <a:tr h="442840"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Honeycomb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May</a:t>
                      </a:r>
                      <a:r>
                        <a:rPr lang="en-US" baseline="0" dirty="0" smtClean="0"/>
                        <a:t> 10, 2011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83806" y="366969"/>
          <a:ext cx="8128000" cy="616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 Level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Version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Release Date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Honeycomb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July 15, 2011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Honeycomb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3.2.1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Sept</a:t>
                      </a:r>
                      <a:r>
                        <a:rPr lang="en-US" baseline="0" dirty="0" smtClean="0"/>
                        <a:t> 20, 2011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Honeycomb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3.2.2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Aug 30, 2011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Honeycomb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3.2.3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Honeycomb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3.2.4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Dec 2011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Honeycomb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3.2.5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Jan 2012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Honeycomb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3.2.6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 2012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Ice cream Sandwich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Oct 18,2011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Ice cream Sandwich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4.0.1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Oct 21, 2011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Ice cream Sandwich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Nov 28, 2011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Ice cream Sandwich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4.0.3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Dec 16, 2011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Ice cream Sandwich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March 29, 2012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692366" y="993985"/>
          <a:ext cx="8128000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 Level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Version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Release</a:t>
                      </a:r>
                      <a:r>
                        <a:rPr lang="en-US" baseline="0" dirty="0" smtClean="0"/>
                        <a:t> Date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Jelly Bean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July</a:t>
                      </a:r>
                      <a:r>
                        <a:rPr lang="en-US" baseline="0" dirty="0" smtClean="0"/>
                        <a:t> 9, 2012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Jelly Bean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4.1.1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July 11, 2012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Jelly Bean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4.1.2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Oct 9, 2012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Jelly Bean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Nov</a:t>
                      </a:r>
                      <a:r>
                        <a:rPr lang="en-US" baseline="0" dirty="0" smtClean="0"/>
                        <a:t> 13, 2012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Jelly Bean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4.2.1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Nov 27, 2012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Jelly Bean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4.2.2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 11, 2013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Jelly Bean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July 24, 2013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Jelly Bean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4.3.1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Oct 3, 2013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KitKat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Oct</a:t>
                      </a:r>
                      <a:r>
                        <a:rPr lang="en-US" baseline="0" dirty="0" smtClean="0"/>
                        <a:t> 31, 2013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KitKat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4.4.1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Dec 5, 2013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KitKat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4.4.2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Dec 9, 2013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KitKat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4.4.3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June</a:t>
                      </a:r>
                      <a:r>
                        <a:rPr lang="en-US" baseline="0" dirty="0" smtClean="0"/>
                        <a:t> 2, 2014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KitKat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4.4.4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June</a:t>
                      </a:r>
                      <a:r>
                        <a:rPr lang="en-US" baseline="0" dirty="0" smtClean="0"/>
                        <a:t> 19, 2014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679303" y="1372808"/>
          <a:ext cx="81280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 Level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Version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Release Date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KitKat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4.4W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June 25, 2014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KitKat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4.4W.1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Sept 6, 2014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KitKat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4.4W.2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Oct 21, 2014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Lollipop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Nov 12, 2014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Lollipop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5.0.1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Dec 2, 2014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Lollipop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Dec 2, 2014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Lollipop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March 9, 2015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Lollipop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5.1.1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April 21, 2015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Marshmallow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6.0-6.0.1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Oct 5, 2015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24-25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Nougat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7.0-7.2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Aug 22,2016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26-27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Oreo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8.0-8.1.0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Aug 21,2017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018937" y="1960637"/>
          <a:ext cx="8128000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API Level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Version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Release Date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Pie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August 6, 2018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September 3, 2019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September 8, 2020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 smtClean="0"/>
              <a:t>1.3 (Android </a:t>
            </a:r>
            <a:r>
              <a:rPr lang="en-US" sz="4000" dirty="0" smtClean="0"/>
              <a:t>SDK)	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4322" y="1225689"/>
            <a:ext cx="91305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Android Software development kit (SDK) includes  a comprehensive set of development tools.</a:t>
            </a:r>
          </a:p>
          <a:p>
            <a:endParaRPr lang="en-US" sz="2400" dirty="0" smtClean="0"/>
          </a:p>
          <a:p>
            <a:r>
              <a:rPr lang="en-US" sz="2400" dirty="0" smtClean="0"/>
              <a:t>These include a debugger, libraries, a handset emulator based on Quick Emulator, documentation, sample code, and tutorials.</a:t>
            </a:r>
          </a:p>
          <a:p>
            <a:endParaRPr lang="en-US" sz="2400" dirty="0" smtClean="0"/>
          </a:p>
          <a:p>
            <a:r>
              <a:rPr lang="en-US" sz="2400" dirty="0" smtClean="0"/>
              <a:t>The officially supported integrated development environment (IDE) is Eclipse using the Android Development Tools (ADT) </a:t>
            </a:r>
            <a:r>
              <a:rPr lang="en-US" sz="2400" dirty="0" err="1" smtClean="0"/>
              <a:t>Plugin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xmlns="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7" name="Freeform: Shape 67">
              <a:extLst>
                <a:ext uri="{FF2B5EF4-FFF2-40B4-BE49-F238E27FC236}">
                  <a16:creationId xmlns:a16="http://schemas.microsoft.com/office/drawing/2014/main" xmlns="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" name="Freeform: Shape 68">
              <a:extLst>
                <a:ext uri="{FF2B5EF4-FFF2-40B4-BE49-F238E27FC236}">
                  <a16:creationId xmlns:a16="http://schemas.microsoft.com/office/drawing/2014/main" xmlns="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9" name="Freeform: Shape 69">
              <a:extLst>
                <a:ext uri="{FF2B5EF4-FFF2-40B4-BE49-F238E27FC236}">
                  <a16:creationId xmlns:a16="http://schemas.microsoft.com/office/drawing/2014/main" xmlns="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10" name="Freeform: Shape 70">
              <a:extLst>
                <a:ext uri="{FF2B5EF4-FFF2-40B4-BE49-F238E27FC236}">
                  <a16:creationId xmlns:a16="http://schemas.microsoft.com/office/drawing/2014/main" xmlns="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0" y="-1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5952565" y="6739275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0189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404" y="578712"/>
            <a:ext cx="11144177" cy="5600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 smtClean="0"/>
              <a:t>1.3 (Android SDK)	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4322" y="1225689"/>
            <a:ext cx="9130553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Step to Download and Install Android SDK</a:t>
            </a:r>
          </a:p>
          <a:p>
            <a:r>
              <a:rPr lang="en-US" sz="2400" dirty="0" smtClean="0"/>
              <a:t>Note : You must install java 1.6 or latter in order to work on android</a:t>
            </a:r>
          </a:p>
          <a:p>
            <a:endParaRPr lang="en-US" sz="2400" dirty="0" smtClean="0"/>
          </a:p>
          <a:p>
            <a:r>
              <a:rPr lang="en-US" sz="2400" dirty="0" smtClean="0"/>
              <a:t>Step to Download</a:t>
            </a:r>
          </a:p>
          <a:p>
            <a:r>
              <a:rPr lang="en-US" sz="2000" dirty="0" smtClean="0">
                <a:hlinkClick r:id="rId2"/>
              </a:rPr>
              <a:t>Https://developer.android.com/sdk/index.html</a:t>
            </a:r>
            <a:endParaRPr lang="en-US" sz="2000" dirty="0" smtClean="0"/>
          </a:p>
          <a:p>
            <a:r>
              <a:rPr lang="en-US" sz="2400" dirty="0" smtClean="0"/>
              <a:t>Then click to Download SDK</a:t>
            </a:r>
            <a:endParaRPr lang="en-US" sz="2400" dirty="0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xmlns="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7" name="Freeform: Shape 67">
              <a:extLst>
                <a:ext uri="{FF2B5EF4-FFF2-40B4-BE49-F238E27FC236}">
                  <a16:creationId xmlns:a16="http://schemas.microsoft.com/office/drawing/2014/main" xmlns="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" name="Freeform: Shape 68">
              <a:extLst>
                <a:ext uri="{FF2B5EF4-FFF2-40B4-BE49-F238E27FC236}">
                  <a16:creationId xmlns:a16="http://schemas.microsoft.com/office/drawing/2014/main" xmlns="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9" name="Freeform: Shape 69">
              <a:extLst>
                <a:ext uri="{FF2B5EF4-FFF2-40B4-BE49-F238E27FC236}">
                  <a16:creationId xmlns:a16="http://schemas.microsoft.com/office/drawing/2014/main" xmlns="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10" name="Freeform: Shape 70">
              <a:extLst>
                <a:ext uri="{FF2B5EF4-FFF2-40B4-BE49-F238E27FC236}">
                  <a16:creationId xmlns:a16="http://schemas.microsoft.com/office/drawing/2014/main" xmlns="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0" y="-1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5952565" y="6739275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0189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 smtClean="0"/>
              <a:t>1.4) Building a sample Android Application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4322" y="1225689"/>
            <a:ext cx="913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Create your first android application in your Lab.</a:t>
            </a:r>
            <a:endParaRPr lang="en-US" sz="2400" dirty="0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xmlns="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7" name="Freeform: Shape 67">
              <a:extLst>
                <a:ext uri="{FF2B5EF4-FFF2-40B4-BE49-F238E27FC236}">
                  <a16:creationId xmlns:a16="http://schemas.microsoft.com/office/drawing/2014/main" xmlns="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" name="Freeform: Shape 68">
              <a:extLst>
                <a:ext uri="{FF2B5EF4-FFF2-40B4-BE49-F238E27FC236}">
                  <a16:creationId xmlns:a16="http://schemas.microsoft.com/office/drawing/2014/main" xmlns="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9" name="Freeform: Shape 69">
              <a:extLst>
                <a:ext uri="{FF2B5EF4-FFF2-40B4-BE49-F238E27FC236}">
                  <a16:creationId xmlns:a16="http://schemas.microsoft.com/office/drawing/2014/main" xmlns="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10" name="Freeform: Shape 70">
              <a:extLst>
                <a:ext uri="{FF2B5EF4-FFF2-40B4-BE49-F238E27FC236}">
                  <a16:creationId xmlns:a16="http://schemas.microsoft.com/office/drawing/2014/main" xmlns="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0" y="-1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5952565" y="6739275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0189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 smtClean="0"/>
              <a:t>1.5) Anatomy(Structure) of an Android applications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4322" y="1225689"/>
            <a:ext cx="913055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Src</a:t>
            </a:r>
            <a:r>
              <a:rPr lang="en-US" sz="2400" dirty="0" smtClean="0"/>
              <a:t> : Java source code files will be available here.</a:t>
            </a:r>
          </a:p>
          <a:p>
            <a:endParaRPr lang="en-US" sz="2400" dirty="0" smtClean="0"/>
          </a:p>
          <a:p>
            <a:r>
              <a:rPr lang="en-US" sz="2400" dirty="0" smtClean="0"/>
              <a:t>Gen : The gen directory in an Android project contains auto generated files. you can see R.java inside this folder which is a generated class which contains references to certain resources of the </a:t>
            </a:r>
            <a:r>
              <a:rPr lang="en-US" sz="2400" dirty="0" err="1" smtClean="0"/>
              <a:t>project.R.java</a:t>
            </a:r>
            <a:r>
              <a:rPr lang="en-US" sz="2400" dirty="0" smtClean="0"/>
              <a:t> is automatically created by the Eclipse IDE.</a:t>
            </a:r>
          </a:p>
          <a:p>
            <a:endParaRPr lang="en-US" sz="2400" dirty="0" smtClean="0"/>
          </a:p>
          <a:p>
            <a:r>
              <a:rPr lang="en-US" sz="2400" dirty="0" smtClean="0"/>
              <a:t>Res : Android supports resources like images and certain XML configuration files , these can be keeping separate from the source code.</a:t>
            </a:r>
          </a:p>
          <a:p>
            <a:endParaRPr lang="en-US" sz="2400" dirty="0" smtClean="0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xmlns="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7" name="Freeform: Shape 67">
              <a:extLst>
                <a:ext uri="{FF2B5EF4-FFF2-40B4-BE49-F238E27FC236}">
                  <a16:creationId xmlns:a16="http://schemas.microsoft.com/office/drawing/2014/main" xmlns="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" name="Freeform: Shape 68">
              <a:extLst>
                <a:ext uri="{FF2B5EF4-FFF2-40B4-BE49-F238E27FC236}">
                  <a16:creationId xmlns:a16="http://schemas.microsoft.com/office/drawing/2014/main" xmlns="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9" name="Freeform: Shape 69">
              <a:extLst>
                <a:ext uri="{FF2B5EF4-FFF2-40B4-BE49-F238E27FC236}">
                  <a16:creationId xmlns:a16="http://schemas.microsoft.com/office/drawing/2014/main" xmlns="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10" name="Freeform: Shape 70">
              <a:extLst>
                <a:ext uri="{FF2B5EF4-FFF2-40B4-BE49-F238E27FC236}">
                  <a16:creationId xmlns:a16="http://schemas.microsoft.com/office/drawing/2014/main" xmlns="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0" y="-1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5952565" y="6739275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0189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 smtClean="0"/>
              <a:t>1.5) Anatomy(Structure) of an Android applications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4322" y="1225689"/>
            <a:ext cx="913055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/res/values : Used to define strings, colors, dimensions, styles, static arrays etc.</a:t>
            </a:r>
          </a:p>
          <a:p>
            <a:r>
              <a:rPr lang="en-US" sz="2400" dirty="0" smtClean="0"/>
              <a:t>Ex. String are defined in the res/values/string.xml file.</a:t>
            </a:r>
          </a:p>
          <a:p>
            <a:endParaRPr lang="en-US" sz="2400" dirty="0" smtClean="0"/>
          </a:p>
          <a:p>
            <a:r>
              <a:rPr lang="en-US" sz="2400" dirty="0" smtClean="0"/>
              <a:t>/res/layout : This folder contains the layouts to be used in the application.</a:t>
            </a:r>
          </a:p>
          <a:p>
            <a:endParaRPr lang="en-US" sz="2400" dirty="0" smtClean="0"/>
          </a:p>
          <a:p>
            <a:r>
              <a:rPr lang="en-US" sz="2400" dirty="0" smtClean="0"/>
              <a:t>/res/menu : This folder contains menu resources to be used in the application.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xmlns="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7" name="Freeform: Shape 67">
              <a:extLst>
                <a:ext uri="{FF2B5EF4-FFF2-40B4-BE49-F238E27FC236}">
                  <a16:creationId xmlns:a16="http://schemas.microsoft.com/office/drawing/2014/main" xmlns="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" name="Freeform: Shape 68">
              <a:extLst>
                <a:ext uri="{FF2B5EF4-FFF2-40B4-BE49-F238E27FC236}">
                  <a16:creationId xmlns:a16="http://schemas.microsoft.com/office/drawing/2014/main" xmlns="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9" name="Freeform: Shape 69">
              <a:extLst>
                <a:ext uri="{FF2B5EF4-FFF2-40B4-BE49-F238E27FC236}">
                  <a16:creationId xmlns:a16="http://schemas.microsoft.com/office/drawing/2014/main" xmlns="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10" name="Freeform: Shape 70">
              <a:extLst>
                <a:ext uri="{FF2B5EF4-FFF2-40B4-BE49-F238E27FC236}">
                  <a16:creationId xmlns:a16="http://schemas.microsoft.com/office/drawing/2014/main" xmlns="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0" y="-1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5952565" y="6739275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0189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 smtClean="0"/>
              <a:t>1.5) Anatomy(Structure) of an Android applications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4322" y="1225689"/>
            <a:ext cx="91305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/res/</a:t>
            </a:r>
            <a:r>
              <a:rPr lang="en-US" sz="2400" dirty="0" err="1" smtClean="0"/>
              <a:t>drawable</a:t>
            </a:r>
            <a:r>
              <a:rPr lang="en-US" sz="2400" dirty="0" smtClean="0"/>
              <a:t> : </a:t>
            </a:r>
            <a:r>
              <a:rPr lang="en-US" sz="2400" dirty="0" err="1" smtClean="0"/>
              <a:t>Drawable</a:t>
            </a:r>
            <a:r>
              <a:rPr lang="en-US" sz="2400" dirty="0" smtClean="0"/>
              <a:t> folders are resource directories in the application that provides </a:t>
            </a:r>
            <a:r>
              <a:rPr lang="en-US" sz="2400" dirty="0" err="1" smtClean="0"/>
              <a:t>differrent</a:t>
            </a:r>
            <a:r>
              <a:rPr lang="en-US" sz="2400" dirty="0" smtClean="0"/>
              <a:t> bitmap </a:t>
            </a:r>
            <a:r>
              <a:rPr lang="en-US" sz="2400" dirty="0" err="1" smtClean="0"/>
              <a:t>drawables</a:t>
            </a:r>
            <a:r>
              <a:rPr lang="en-US" sz="2400" dirty="0" smtClean="0"/>
              <a:t> for medium, </a:t>
            </a:r>
            <a:r>
              <a:rPr lang="en-US" sz="2400" dirty="0" err="1" smtClean="0"/>
              <a:t>hign</a:t>
            </a:r>
            <a:r>
              <a:rPr lang="en-US" sz="2400" dirty="0" smtClean="0"/>
              <a:t> and extra high density screens.</a:t>
            </a:r>
          </a:p>
          <a:p>
            <a:endParaRPr lang="en-US" sz="2400" dirty="0" smtClean="0"/>
          </a:p>
          <a:p>
            <a:r>
              <a:rPr lang="en-US" sz="2400" dirty="0" smtClean="0"/>
              <a:t>/res/</a:t>
            </a:r>
            <a:r>
              <a:rPr lang="en-US" sz="2400" dirty="0" err="1" smtClean="0"/>
              <a:t>drawable-idpi</a:t>
            </a:r>
            <a:r>
              <a:rPr lang="en-US" sz="2400" dirty="0" smtClean="0"/>
              <a:t> : bitmap for lower density</a:t>
            </a:r>
          </a:p>
          <a:p>
            <a:r>
              <a:rPr lang="en-US" sz="2400" dirty="0" smtClean="0"/>
              <a:t>/res/</a:t>
            </a:r>
            <a:r>
              <a:rPr lang="en-US" sz="2400" dirty="0" err="1" smtClean="0"/>
              <a:t>drawable-mdpi</a:t>
            </a:r>
            <a:r>
              <a:rPr lang="en-US" sz="2400" dirty="0" smtClean="0"/>
              <a:t> : bitmap for medium density</a:t>
            </a:r>
          </a:p>
          <a:p>
            <a:r>
              <a:rPr lang="en-US" sz="2400" dirty="0" smtClean="0"/>
              <a:t>/res/</a:t>
            </a:r>
            <a:r>
              <a:rPr lang="en-US" sz="2400" dirty="0" err="1" smtClean="0"/>
              <a:t>drawable-hdpi</a:t>
            </a:r>
            <a:r>
              <a:rPr lang="en-US" sz="2400" dirty="0" smtClean="0"/>
              <a:t> : bitmap for high density</a:t>
            </a:r>
          </a:p>
          <a:p>
            <a:r>
              <a:rPr lang="en-US" sz="2400" dirty="0" smtClean="0"/>
              <a:t>/res/</a:t>
            </a:r>
            <a:r>
              <a:rPr lang="en-US" sz="2400" dirty="0" err="1" smtClean="0"/>
              <a:t>drawable-xhdpi</a:t>
            </a:r>
            <a:r>
              <a:rPr lang="en-US" sz="2400" dirty="0" smtClean="0"/>
              <a:t> : bitmap for extra high density</a:t>
            </a:r>
          </a:p>
          <a:p>
            <a:r>
              <a:rPr lang="en-US" sz="2400" dirty="0" smtClean="0"/>
              <a:t>/res/</a:t>
            </a:r>
            <a:r>
              <a:rPr lang="en-US" sz="2400" dirty="0" err="1" smtClean="0"/>
              <a:t>drawable-xxhdpi</a:t>
            </a:r>
            <a:r>
              <a:rPr lang="en-US" sz="2400" dirty="0" smtClean="0"/>
              <a:t> : bitmap for X extra high density</a:t>
            </a:r>
          </a:p>
          <a:p>
            <a:endParaRPr lang="en-US" sz="2400" dirty="0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xmlns="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7" name="Freeform: Shape 67">
              <a:extLst>
                <a:ext uri="{FF2B5EF4-FFF2-40B4-BE49-F238E27FC236}">
                  <a16:creationId xmlns:a16="http://schemas.microsoft.com/office/drawing/2014/main" xmlns="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" name="Freeform: Shape 68">
              <a:extLst>
                <a:ext uri="{FF2B5EF4-FFF2-40B4-BE49-F238E27FC236}">
                  <a16:creationId xmlns:a16="http://schemas.microsoft.com/office/drawing/2014/main" xmlns="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9" name="Freeform: Shape 69">
              <a:extLst>
                <a:ext uri="{FF2B5EF4-FFF2-40B4-BE49-F238E27FC236}">
                  <a16:creationId xmlns:a16="http://schemas.microsoft.com/office/drawing/2014/main" xmlns="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10" name="Freeform: Shape 70">
              <a:extLst>
                <a:ext uri="{FF2B5EF4-FFF2-40B4-BE49-F238E27FC236}">
                  <a16:creationId xmlns:a16="http://schemas.microsoft.com/office/drawing/2014/main" xmlns="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0" y="-1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5952565" y="6739275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0189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 smtClean="0"/>
              <a:t>1.5) Anatomy(Structure) of an Android applications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4322" y="1225689"/>
            <a:ext cx="913055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Libs</a:t>
            </a:r>
            <a:r>
              <a:rPr lang="en-US" sz="2400" dirty="0" smtClean="0"/>
              <a:t> : External library files will be places in this folder.</a:t>
            </a:r>
          </a:p>
          <a:p>
            <a:endParaRPr lang="en-US" sz="2400" dirty="0" smtClean="0"/>
          </a:p>
          <a:p>
            <a:r>
              <a:rPr lang="en-US" sz="2400" dirty="0" smtClean="0"/>
              <a:t>Assets : This folder contains raw hierarchy of files and directories, with no other capabilities.</a:t>
            </a:r>
          </a:p>
          <a:p>
            <a:endParaRPr lang="en-US" sz="2400" dirty="0" smtClean="0"/>
          </a:p>
          <a:p>
            <a:r>
              <a:rPr lang="en-US" sz="2400" dirty="0" smtClean="0"/>
              <a:t>Bin : Bin folder is the area used by the compiler to prepare the files to be finally packaged to the application’s APK file.</a:t>
            </a:r>
          </a:p>
          <a:p>
            <a:endParaRPr lang="en-US" sz="2400" dirty="0" smtClean="0"/>
          </a:p>
          <a:p>
            <a:r>
              <a:rPr lang="en-US" sz="2400" dirty="0" smtClean="0"/>
              <a:t>AndroidManifest.xml : All the android applications will have an AndroidManifest.xml file in the root directory. In short it is a configuration file.</a:t>
            </a:r>
          </a:p>
          <a:p>
            <a:endParaRPr lang="en-US" sz="2400" dirty="0" smtClean="0"/>
          </a:p>
          <a:p>
            <a:r>
              <a:rPr lang="en-US" sz="2400" dirty="0" smtClean="0"/>
              <a:t>Ic_launcher-web.png : This is an icon to be used in Google play.</a:t>
            </a:r>
          </a:p>
          <a:p>
            <a:r>
              <a:rPr lang="en-US" sz="2400" dirty="0" smtClean="0"/>
              <a:t>512 x 512 pixels</a:t>
            </a:r>
          </a:p>
          <a:p>
            <a:endParaRPr lang="en-US" sz="2400" dirty="0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xmlns="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7" name="Freeform: Shape 67">
              <a:extLst>
                <a:ext uri="{FF2B5EF4-FFF2-40B4-BE49-F238E27FC236}">
                  <a16:creationId xmlns:a16="http://schemas.microsoft.com/office/drawing/2014/main" xmlns="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" name="Freeform: Shape 68">
              <a:extLst>
                <a:ext uri="{FF2B5EF4-FFF2-40B4-BE49-F238E27FC236}">
                  <a16:creationId xmlns:a16="http://schemas.microsoft.com/office/drawing/2014/main" xmlns="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9" name="Freeform: Shape 69">
              <a:extLst>
                <a:ext uri="{FF2B5EF4-FFF2-40B4-BE49-F238E27FC236}">
                  <a16:creationId xmlns:a16="http://schemas.microsoft.com/office/drawing/2014/main" xmlns="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10" name="Freeform: Shape 70">
              <a:extLst>
                <a:ext uri="{FF2B5EF4-FFF2-40B4-BE49-F238E27FC236}">
                  <a16:creationId xmlns:a16="http://schemas.microsoft.com/office/drawing/2014/main" xmlns="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0" y="-1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5952565" y="6739275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0189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 smtClean="0"/>
              <a:t>1.5) Anatomy(Structure) of an Android applications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4322" y="1225689"/>
            <a:ext cx="91305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Proguard-project.txt : Everything in the proguard-project.txt file will be used just run </a:t>
            </a:r>
            <a:r>
              <a:rPr lang="en-US" sz="2400" dirty="0" err="1" smtClean="0"/>
              <a:t>ProGuard</a:t>
            </a:r>
            <a:r>
              <a:rPr lang="en-US" sz="2400" dirty="0" smtClean="0"/>
              <a:t> tool with standard settings.</a:t>
            </a:r>
          </a:p>
          <a:p>
            <a:endParaRPr lang="en-US" sz="2400" dirty="0" smtClean="0"/>
          </a:p>
          <a:p>
            <a:r>
              <a:rPr lang="en-US" sz="2400" dirty="0" err="1" smtClean="0"/>
              <a:t>Project.properties</a:t>
            </a:r>
            <a:r>
              <a:rPr lang="en-US" sz="2400" dirty="0" smtClean="0"/>
              <a:t> : Is the main project’s properties files containing information such as the build platform target and </a:t>
            </a:r>
            <a:r>
              <a:rPr lang="en-US" sz="2400" dirty="0" err="1" smtClean="0"/>
              <a:t>dependancies</a:t>
            </a:r>
            <a:r>
              <a:rPr lang="en-US" sz="2400" dirty="0" smtClean="0"/>
              <a:t>.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xmlns="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7" name="Freeform: Shape 67">
              <a:extLst>
                <a:ext uri="{FF2B5EF4-FFF2-40B4-BE49-F238E27FC236}">
                  <a16:creationId xmlns:a16="http://schemas.microsoft.com/office/drawing/2014/main" xmlns="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" name="Freeform: Shape 68">
              <a:extLst>
                <a:ext uri="{FF2B5EF4-FFF2-40B4-BE49-F238E27FC236}">
                  <a16:creationId xmlns:a16="http://schemas.microsoft.com/office/drawing/2014/main" xmlns="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9" name="Freeform: Shape 69">
              <a:extLst>
                <a:ext uri="{FF2B5EF4-FFF2-40B4-BE49-F238E27FC236}">
                  <a16:creationId xmlns:a16="http://schemas.microsoft.com/office/drawing/2014/main" xmlns="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10" name="Freeform: Shape 70">
              <a:extLst>
                <a:ext uri="{FF2B5EF4-FFF2-40B4-BE49-F238E27FC236}">
                  <a16:creationId xmlns:a16="http://schemas.microsoft.com/office/drawing/2014/main" xmlns="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0" y="-1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5952565" y="6739275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0189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 smtClean="0"/>
              <a:t>1.6) Android Terminologies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4322" y="1225689"/>
            <a:ext cx="913055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.</a:t>
            </a:r>
            <a:r>
              <a:rPr lang="en-US" sz="2400" dirty="0" err="1" smtClean="0"/>
              <a:t>apk</a:t>
            </a:r>
            <a:r>
              <a:rPr lang="en-US" sz="2400" dirty="0" smtClean="0"/>
              <a:t> file :  Android application package file.</a:t>
            </a:r>
          </a:p>
          <a:p>
            <a:endParaRPr lang="en-US" sz="2400" dirty="0" smtClean="0"/>
          </a:p>
          <a:p>
            <a:r>
              <a:rPr lang="en-US" sz="2400" dirty="0" smtClean="0"/>
              <a:t>.</a:t>
            </a:r>
            <a:r>
              <a:rPr lang="en-US" sz="2400" dirty="0" err="1" smtClean="0"/>
              <a:t>dex</a:t>
            </a:r>
            <a:r>
              <a:rPr lang="en-US" sz="2400" dirty="0" smtClean="0"/>
              <a:t> file : Compiled Android application code file. .</a:t>
            </a:r>
            <a:r>
              <a:rPr lang="en-US" sz="2400" dirty="0" err="1" smtClean="0"/>
              <a:t>dex</a:t>
            </a:r>
            <a:r>
              <a:rPr lang="en-US" sz="2400" dirty="0" smtClean="0"/>
              <a:t> files can be created by automatically translating </a:t>
            </a:r>
            <a:r>
              <a:rPr lang="en-US" sz="2400" dirty="0" err="1" smtClean="0"/>
              <a:t>comipiled</a:t>
            </a:r>
            <a:r>
              <a:rPr lang="en-US" sz="2400" dirty="0" smtClean="0"/>
              <a:t> applications written in the java programming language.</a:t>
            </a:r>
          </a:p>
          <a:p>
            <a:endParaRPr lang="en-US" sz="2400" dirty="0" smtClean="0"/>
          </a:p>
          <a:p>
            <a:r>
              <a:rPr lang="en-US" sz="2400" dirty="0" smtClean="0"/>
              <a:t>Action : An action is a string value assigned to Intent</a:t>
            </a:r>
          </a:p>
          <a:p>
            <a:r>
              <a:rPr lang="en-US" sz="2400" dirty="0" smtClean="0"/>
              <a:t>Ex.  </a:t>
            </a:r>
            <a:r>
              <a:rPr lang="en-US" sz="2400" dirty="0" err="1" smtClean="0"/>
              <a:t>Android.intnet.action.VIEW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Activity : A single screen in an application, with supporting java code, derived from the Activity class.</a:t>
            </a:r>
          </a:p>
          <a:p>
            <a:endParaRPr lang="en-US" sz="2400" dirty="0" smtClean="0"/>
          </a:p>
          <a:p>
            <a:r>
              <a:rPr lang="en-US" sz="2400" dirty="0" err="1" smtClean="0"/>
              <a:t>Adb</a:t>
            </a:r>
            <a:r>
              <a:rPr lang="en-US" sz="2400" dirty="0" smtClean="0"/>
              <a:t> : Android Debug Bridge, a command line debugging application includes with the SDK.</a:t>
            </a:r>
          </a:p>
          <a:p>
            <a:endParaRPr lang="en-US" sz="2400" dirty="0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xmlns="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7" name="Freeform: Shape 67">
              <a:extLst>
                <a:ext uri="{FF2B5EF4-FFF2-40B4-BE49-F238E27FC236}">
                  <a16:creationId xmlns:a16="http://schemas.microsoft.com/office/drawing/2014/main" xmlns="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" name="Freeform: Shape 68">
              <a:extLst>
                <a:ext uri="{FF2B5EF4-FFF2-40B4-BE49-F238E27FC236}">
                  <a16:creationId xmlns:a16="http://schemas.microsoft.com/office/drawing/2014/main" xmlns="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9" name="Freeform: Shape 69">
              <a:extLst>
                <a:ext uri="{FF2B5EF4-FFF2-40B4-BE49-F238E27FC236}">
                  <a16:creationId xmlns:a16="http://schemas.microsoft.com/office/drawing/2014/main" xmlns="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10" name="Freeform: Shape 70">
              <a:extLst>
                <a:ext uri="{FF2B5EF4-FFF2-40B4-BE49-F238E27FC236}">
                  <a16:creationId xmlns:a16="http://schemas.microsoft.com/office/drawing/2014/main" xmlns="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0" y="-1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5952565" y="6739275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0189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 smtClean="0"/>
              <a:t>1.6) Android Terminologies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4322" y="1225689"/>
            <a:ext cx="913055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Application : From a component viewpoint, an Android application consists of one or more activities, listeners, and intent receivers</a:t>
            </a:r>
          </a:p>
          <a:p>
            <a:endParaRPr lang="en-US" sz="2400" dirty="0" smtClean="0"/>
          </a:p>
          <a:p>
            <a:r>
              <a:rPr lang="en-US" sz="2400" dirty="0" smtClean="0"/>
              <a:t>Canvas : Canvas is the simplest, easiest way to draw 2D objects on the screen.</a:t>
            </a:r>
          </a:p>
          <a:p>
            <a:endParaRPr lang="en-US" sz="2400" dirty="0" smtClean="0"/>
          </a:p>
          <a:p>
            <a:r>
              <a:rPr lang="en-US" sz="2400" dirty="0" smtClean="0"/>
              <a:t>Content Provider : A content provider is built on the </a:t>
            </a:r>
            <a:r>
              <a:rPr lang="en-US" sz="2400" dirty="0" err="1" smtClean="0"/>
              <a:t>ContentProvider</a:t>
            </a:r>
            <a:r>
              <a:rPr lang="en-US" sz="2400" dirty="0" smtClean="0"/>
              <a:t> class, which handles content query strings of a specific format to return data in a specific format.</a:t>
            </a:r>
          </a:p>
          <a:p>
            <a:endParaRPr lang="en-US" sz="2400" dirty="0" smtClean="0"/>
          </a:p>
          <a:p>
            <a:r>
              <a:rPr lang="en-US" sz="2400" dirty="0" err="1" smtClean="0"/>
              <a:t>Dalvik</a:t>
            </a:r>
            <a:r>
              <a:rPr lang="en-US" sz="2400" dirty="0" smtClean="0"/>
              <a:t>: The Android Platform’s virtual machine. The </a:t>
            </a:r>
            <a:r>
              <a:rPr lang="en-US" sz="2400" dirty="0" err="1" smtClean="0"/>
              <a:t>Dalvik</a:t>
            </a:r>
            <a:r>
              <a:rPr lang="en-US" sz="2400" dirty="0" smtClean="0"/>
              <a:t> VM is an interpreter only VM that executes files in the </a:t>
            </a:r>
            <a:r>
              <a:rPr lang="en-US" sz="2400" dirty="0" err="1" smtClean="0"/>
              <a:t>Dalvik</a:t>
            </a:r>
            <a:r>
              <a:rPr lang="en-US" sz="2400" dirty="0" smtClean="0"/>
              <a:t> Executable (.</a:t>
            </a:r>
            <a:r>
              <a:rPr lang="en-US" sz="2400" dirty="0" err="1" smtClean="0"/>
              <a:t>dex</a:t>
            </a:r>
            <a:r>
              <a:rPr lang="en-US" sz="2400" dirty="0" smtClean="0"/>
              <a:t>) format, a format that is optimized for efficient storage and memory </a:t>
            </a:r>
            <a:r>
              <a:rPr lang="en-US" sz="2400" dirty="0" err="1" smtClean="0"/>
              <a:t>mappable</a:t>
            </a:r>
            <a:r>
              <a:rPr lang="en-US" sz="2400" dirty="0" smtClean="0"/>
              <a:t> execution.</a:t>
            </a:r>
          </a:p>
          <a:p>
            <a:endParaRPr lang="en-US" sz="2400" dirty="0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xmlns="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7" name="Freeform: Shape 67">
              <a:extLst>
                <a:ext uri="{FF2B5EF4-FFF2-40B4-BE49-F238E27FC236}">
                  <a16:creationId xmlns:a16="http://schemas.microsoft.com/office/drawing/2014/main" xmlns="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" name="Freeform: Shape 68">
              <a:extLst>
                <a:ext uri="{FF2B5EF4-FFF2-40B4-BE49-F238E27FC236}">
                  <a16:creationId xmlns:a16="http://schemas.microsoft.com/office/drawing/2014/main" xmlns="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9" name="Freeform: Shape 69">
              <a:extLst>
                <a:ext uri="{FF2B5EF4-FFF2-40B4-BE49-F238E27FC236}">
                  <a16:creationId xmlns:a16="http://schemas.microsoft.com/office/drawing/2014/main" xmlns="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10" name="Freeform: Shape 70">
              <a:extLst>
                <a:ext uri="{FF2B5EF4-FFF2-40B4-BE49-F238E27FC236}">
                  <a16:creationId xmlns:a16="http://schemas.microsoft.com/office/drawing/2014/main" xmlns="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0" y="-1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5952565" y="6739275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0189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 smtClean="0"/>
              <a:t>1.6) Android Terminologies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4322" y="1225689"/>
            <a:ext cx="913055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DDMS : </a:t>
            </a:r>
            <a:r>
              <a:rPr lang="en-US" sz="2400" dirty="0" err="1" smtClean="0"/>
              <a:t>Dalvik</a:t>
            </a:r>
            <a:r>
              <a:rPr lang="en-US" sz="2400" dirty="0" smtClean="0"/>
              <a:t> Debug Monitor Service, a GUI debugging application included with the SDK.</a:t>
            </a:r>
          </a:p>
          <a:p>
            <a:endParaRPr lang="en-US" sz="2400" dirty="0" smtClean="0"/>
          </a:p>
          <a:p>
            <a:r>
              <a:rPr lang="en-US" sz="2400" dirty="0" smtClean="0"/>
              <a:t>Dialog : A dialog can have button controls only and is intended to perform a simple action.</a:t>
            </a:r>
          </a:p>
          <a:p>
            <a:endParaRPr lang="en-US" sz="2400" dirty="0" smtClean="0"/>
          </a:p>
          <a:p>
            <a:r>
              <a:rPr lang="en-US" sz="2400" dirty="0" err="1" smtClean="0"/>
              <a:t>Drawable</a:t>
            </a:r>
            <a:r>
              <a:rPr lang="en-US" sz="2400" dirty="0" smtClean="0"/>
              <a:t> : A </a:t>
            </a:r>
            <a:r>
              <a:rPr lang="en-US" sz="2400" dirty="0" err="1" smtClean="0"/>
              <a:t>drawable</a:t>
            </a:r>
            <a:r>
              <a:rPr lang="en-US" sz="2400" dirty="0" smtClean="0"/>
              <a:t> is typically loaded into another UI element , Ex. Background Image.</a:t>
            </a:r>
          </a:p>
          <a:p>
            <a:endParaRPr lang="en-US" sz="2400" dirty="0" smtClean="0"/>
          </a:p>
          <a:p>
            <a:r>
              <a:rPr lang="en-US" sz="2400" dirty="0" smtClean="0"/>
              <a:t>Intent : It includes several criteria fields that you can supply, activity receives the intent and what the receiver does when handling the intent.</a:t>
            </a:r>
          </a:p>
          <a:p>
            <a:endParaRPr lang="en-US" sz="2400" dirty="0" smtClean="0"/>
          </a:p>
          <a:p>
            <a:r>
              <a:rPr lang="en-US" sz="2400" dirty="0" smtClean="0"/>
              <a:t>Intent Filter : Through an intent filter, an application can express interest in specific data types, Intent actions etc.</a:t>
            </a:r>
          </a:p>
          <a:p>
            <a:endParaRPr lang="en-US" sz="2400" dirty="0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xmlns="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7" name="Freeform: Shape 67">
              <a:extLst>
                <a:ext uri="{FF2B5EF4-FFF2-40B4-BE49-F238E27FC236}">
                  <a16:creationId xmlns:a16="http://schemas.microsoft.com/office/drawing/2014/main" xmlns="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" name="Freeform: Shape 68">
              <a:extLst>
                <a:ext uri="{FF2B5EF4-FFF2-40B4-BE49-F238E27FC236}">
                  <a16:creationId xmlns:a16="http://schemas.microsoft.com/office/drawing/2014/main" xmlns="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9" name="Freeform: Shape 69">
              <a:extLst>
                <a:ext uri="{FF2B5EF4-FFF2-40B4-BE49-F238E27FC236}">
                  <a16:creationId xmlns:a16="http://schemas.microsoft.com/office/drawing/2014/main" xmlns="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10" name="Freeform: Shape 70">
              <a:extLst>
                <a:ext uri="{FF2B5EF4-FFF2-40B4-BE49-F238E27FC236}">
                  <a16:creationId xmlns:a16="http://schemas.microsoft.com/office/drawing/2014/main" xmlns="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0" y="-1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5952565" y="6739275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0189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Chapter -1 Introduction to Android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4322" y="1225689"/>
            <a:ext cx="913055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What is Android?</a:t>
            </a:r>
          </a:p>
          <a:p>
            <a:endParaRPr lang="en-US" b="1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b="1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4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Android is Mobile Operating System based on modified version of the </a:t>
            </a:r>
            <a:r>
              <a:rPr lang="en-US" sz="2400" dirty="0" err="1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linux</a:t>
            </a:r>
            <a:r>
              <a:rPr lang="en-US" sz="24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2400" dirty="0" err="1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kernal</a:t>
            </a:r>
            <a:r>
              <a:rPr lang="en-US" sz="24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 and other open source software, designed primarily for </a:t>
            </a:r>
            <a:r>
              <a:rPr lang="en-US" sz="2400" dirty="0" err="1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touchscreen</a:t>
            </a:r>
            <a:r>
              <a:rPr lang="en-US" sz="24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 mobile devices such as </a:t>
            </a:r>
            <a:r>
              <a:rPr lang="en-US" sz="2400" dirty="0" err="1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smartphones</a:t>
            </a:r>
            <a:r>
              <a:rPr lang="en-US" sz="24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 and tablets.</a:t>
            </a:r>
          </a:p>
          <a:p>
            <a:endParaRPr lang="en-US" sz="24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4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Android Mobile OS developed by Google.</a:t>
            </a:r>
          </a:p>
          <a:p>
            <a:endParaRPr lang="en-US" sz="24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4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Android Is Open Source.</a:t>
            </a:r>
          </a:p>
          <a:p>
            <a:endParaRPr lang="en-US" sz="24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4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Android Inc, was founded in Palo Alto, California in October 2003 by Andy Rubin, Rich Miner, Nick sears, and Chris White</a:t>
            </a:r>
          </a:p>
          <a:p>
            <a:endParaRPr lang="en-US" sz="24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7" name="Freeform: Shape 67">
              <a:extLst>
                <a:ext uri="{FF2B5EF4-FFF2-40B4-BE49-F238E27FC236}">
                  <a16:creationId xmlns:a16="http://schemas.microsoft.com/office/drawing/2014/main" xmlns="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" name="Freeform: Shape 68">
              <a:extLst>
                <a:ext uri="{FF2B5EF4-FFF2-40B4-BE49-F238E27FC236}">
                  <a16:creationId xmlns:a16="http://schemas.microsoft.com/office/drawing/2014/main" xmlns="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9" name="Freeform: Shape 69">
              <a:extLst>
                <a:ext uri="{FF2B5EF4-FFF2-40B4-BE49-F238E27FC236}">
                  <a16:creationId xmlns:a16="http://schemas.microsoft.com/office/drawing/2014/main" xmlns="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10" name="Freeform: Shape 70">
              <a:extLst>
                <a:ext uri="{FF2B5EF4-FFF2-40B4-BE49-F238E27FC236}">
                  <a16:creationId xmlns:a16="http://schemas.microsoft.com/office/drawing/2014/main" xmlns="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0" y="-1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5952565" y="6739275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0189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 smtClean="0"/>
              <a:t>1.6) Android Terminologies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4322" y="1225689"/>
            <a:ext cx="913055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Broadcast Receiver : An application class that listens for intents that are broadcast, rather that being sent to a single target application/activity.</a:t>
            </a:r>
          </a:p>
          <a:p>
            <a:endParaRPr lang="en-US" sz="2400" dirty="0" smtClean="0"/>
          </a:p>
          <a:p>
            <a:r>
              <a:rPr lang="en-US" sz="2400" dirty="0" smtClean="0"/>
              <a:t>Layout Resources : An XML file that describes that layout of an Activity screen.</a:t>
            </a:r>
          </a:p>
          <a:p>
            <a:endParaRPr lang="en-US" sz="2400" dirty="0" smtClean="0"/>
          </a:p>
          <a:p>
            <a:r>
              <a:rPr lang="en-US" sz="2400" dirty="0" smtClean="0"/>
              <a:t>Manifest File : An XML file that each application must define, to describe the app’s package name, version, component etc.</a:t>
            </a:r>
          </a:p>
          <a:p>
            <a:r>
              <a:rPr lang="en-US" sz="2400" dirty="0" smtClean="0"/>
              <a:t> </a:t>
            </a:r>
          </a:p>
          <a:p>
            <a:r>
              <a:rPr lang="en-US" sz="2400" dirty="0" smtClean="0"/>
              <a:t>Resources : Non programmatic application components that are external to the compiled application code, but which can be loaded from application code.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xmlns="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7" name="Freeform: Shape 67">
              <a:extLst>
                <a:ext uri="{FF2B5EF4-FFF2-40B4-BE49-F238E27FC236}">
                  <a16:creationId xmlns:a16="http://schemas.microsoft.com/office/drawing/2014/main" xmlns="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" name="Freeform: Shape 68">
              <a:extLst>
                <a:ext uri="{FF2B5EF4-FFF2-40B4-BE49-F238E27FC236}">
                  <a16:creationId xmlns:a16="http://schemas.microsoft.com/office/drawing/2014/main" xmlns="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9" name="Freeform: Shape 69">
              <a:extLst>
                <a:ext uri="{FF2B5EF4-FFF2-40B4-BE49-F238E27FC236}">
                  <a16:creationId xmlns:a16="http://schemas.microsoft.com/office/drawing/2014/main" xmlns="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10" name="Freeform: Shape 70">
              <a:extLst>
                <a:ext uri="{FF2B5EF4-FFF2-40B4-BE49-F238E27FC236}">
                  <a16:creationId xmlns:a16="http://schemas.microsoft.com/office/drawing/2014/main" xmlns="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0" y="-1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5952565" y="6739275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0189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 smtClean="0"/>
              <a:t>1.6) Android Terminologies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4322" y="1225689"/>
            <a:ext cx="91305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Service : An object class service that runs in the background to perform action.</a:t>
            </a:r>
          </a:p>
          <a:p>
            <a:endParaRPr lang="en-US" sz="2400" dirty="0" smtClean="0"/>
          </a:p>
          <a:p>
            <a:r>
              <a:rPr lang="en-US" sz="2400" dirty="0" smtClean="0"/>
              <a:t>Surface : An object of type surface representing a block of memory that get composited to the screen</a:t>
            </a:r>
          </a:p>
          <a:p>
            <a:endParaRPr lang="en-US" sz="2400" dirty="0" smtClean="0"/>
          </a:p>
          <a:p>
            <a:r>
              <a:rPr lang="en-US" sz="2400" dirty="0" smtClean="0"/>
              <a:t>Surface View : A view object that wraps a surface for drawing and exposes methods to specify its size and format dynamically.</a:t>
            </a:r>
          </a:p>
          <a:p>
            <a:endParaRPr lang="en-US" sz="2400" dirty="0" smtClean="0"/>
          </a:p>
          <a:p>
            <a:r>
              <a:rPr lang="en-US" sz="2400" dirty="0" smtClean="0"/>
              <a:t>Theme : A set of Properties (Text size, color etc) bundled together to define various default display settings.</a:t>
            </a:r>
          </a:p>
          <a:p>
            <a:endParaRPr lang="en-US" sz="2400" dirty="0" smtClean="0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xmlns="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7" name="Freeform: Shape 67">
              <a:extLst>
                <a:ext uri="{FF2B5EF4-FFF2-40B4-BE49-F238E27FC236}">
                  <a16:creationId xmlns:a16="http://schemas.microsoft.com/office/drawing/2014/main" xmlns="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" name="Freeform: Shape 68">
              <a:extLst>
                <a:ext uri="{FF2B5EF4-FFF2-40B4-BE49-F238E27FC236}">
                  <a16:creationId xmlns:a16="http://schemas.microsoft.com/office/drawing/2014/main" xmlns="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9" name="Freeform: Shape 69">
              <a:extLst>
                <a:ext uri="{FF2B5EF4-FFF2-40B4-BE49-F238E27FC236}">
                  <a16:creationId xmlns:a16="http://schemas.microsoft.com/office/drawing/2014/main" xmlns="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10" name="Freeform: Shape 70">
              <a:extLst>
                <a:ext uri="{FF2B5EF4-FFF2-40B4-BE49-F238E27FC236}">
                  <a16:creationId xmlns:a16="http://schemas.microsoft.com/office/drawing/2014/main" xmlns="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0" y="-1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5952565" y="6739275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0189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 smtClean="0"/>
              <a:t>1.6) Android Terminologies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4322" y="1225689"/>
            <a:ext cx="91305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View : An object that draws to a rectangular area on the screen and handles click and events.</a:t>
            </a:r>
          </a:p>
          <a:p>
            <a:endParaRPr lang="en-US" sz="2400" dirty="0" smtClean="0"/>
          </a:p>
          <a:p>
            <a:r>
              <a:rPr lang="en-US" sz="2400" dirty="0" err="1" smtClean="0"/>
              <a:t>Viewgroup</a:t>
            </a:r>
            <a:r>
              <a:rPr lang="en-US" sz="2400" dirty="0" smtClean="0"/>
              <a:t> : A container object that groups is responsible for deciding where child views and representing.</a:t>
            </a:r>
          </a:p>
          <a:p>
            <a:endParaRPr lang="en-US" sz="2400" dirty="0" smtClean="0"/>
          </a:p>
          <a:p>
            <a:r>
              <a:rPr lang="en-US" sz="2400" dirty="0" smtClean="0"/>
              <a:t>Widget : One of a set of fully implemented view subclasses that render from elements and other UI component.</a:t>
            </a:r>
          </a:p>
          <a:p>
            <a:endParaRPr lang="en-US" sz="2400" dirty="0" smtClean="0"/>
          </a:p>
          <a:p>
            <a:endParaRPr lang="en-US" sz="2400" dirty="0" smtClean="0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xmlns="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7" name="Freeform: Shape 67">
              <a:extLst>
                <a:ext uri="{FF2B5EF4-FFF2-40B4-BE49-F238E27FC236}">
                  <a16:creationId xmlns:a16="http://schemas.microsoft.com/office/drawing/2014/main" xmlns="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" name="Freeform: Shape 68">
              <a:extLst>
                <a:ext uri="{FF2B5EF4-FFF2-40B4-BE49-F238E27FC236}">
                  <a16:creationId xmlns:a16="http://schemas.microsoft.com/office/drawing/2014/main" xmlns="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9" name="Freeform: Shape 69">
              <a:extLst>
                <a:ext uri="{FF2B5EF4-FFF2-40B4-BE49-F238E27FC236}">
                  <a16:creationId xmlns:a16="http://schemas.microsoft.com/office/drawing/2014/main" xmlns="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10" name="Freeform: Shape 70">
              <a:extLst>
                <a:ext uri="{FF2B5EF4-FFF2-40B4-BE49-F238E27FC236}">
                  <a16:creationId xmlns:a16="http://schemas.microsoft.com/office/drawing/2014/main" xmlns="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0" y="-1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5952565" y="6739275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0189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1.7) Application Context, Activities, Services, Intents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4322" y="1225689"/>
            <a:ext cx="913055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Context : is probably the most used element in android applications.</a:t>
            </a:r>
          </a:p>
          <a:p>
            <a:r>
              <a:rPr lang="en-US" sz="2400" dirty="0" smtClean="0"/>
              <a:t>This is a class whose implementation is provided by the </a:t>
            </a:r>
            <a:r>
              <a:rPr lang="en-US" sz="2400" b="1" dirty="0" smtClean="0"/>
              <a:t>Android</a:t>
            </a:r>
            <a:r>
              <a:rPr lang="en-US" sz="2400" dirty="0" smtClean="0"/>
              <a:t> system. It allows access to application-specific resources and classes, as well as up-calls for application-level operations such as launching activities, broadcasting and receiving intents, etc</a:t>
            </a:r>
          </a:p>
          <a:p>
            <a:endParaRPr lang="en-US" sz="2400" dirty="0" smtClean="0"/>
          </a:p>
          <a:p>
            <a:r>
              <a:rPr lang="en-US" sz="2400" dirty="0" smtClean="0"/>
              <a:t>Activities</a:t>
            </a:r>
          </a:p>
          <a:p>
            <a:r>
              <a:rPr lang="en-US" sz="2400" dirty="0" smtClean="0"/>
              <a:t>A single screen in an application, with supporting java code, </a:t>
            </a:r>
            <a:r>
              <a:rPr lang="en-US" sz="2400" dirty="0" err="1" smtClean="0"/>
              <a:t>derieved</a:t>
            </a:r>
            <a:r>
              <a:rPr lang="en-US" sz="2400" dirty="0" smtClean="0"/>
              <a:t> from activity class.</a:t>
            </a:r>
            <a:endParaRPr lang="en-US" sz="2400" dirty="0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xmlns="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7" name="Freeform: Shape 67">
              <a:extLst>
                <a:ext uri="{FF2B5EF4-FFF2-40B4-BE49-F238E27FC236}">
                  <a16:creationId xmlns:a16="http://schemas.microsoft.com/office/drawing/2014/main" xmlns="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" name="Freeform: Shape 68">
              <a:extLst>
                <a:ext uri="{FF2B5EF4-FFF2-40B4-BE49-F238E27FC236}">
                  <a16:creationId xmlns:a16="http://schemas.microsoft.com/office/drawing/2014/main" xmlns="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9" name="Freeform: Shape 69">
              <a:extLst>
                <a:ext uri="{FF2B5EF4-FFF2-40B4-BE49-F238E27FC236}">
                  <a16:creationId xmlns:a16="http://schemas.microsoft.com/office/drawing/2014/main" xmlns="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10" name="Freeform: Shape 70">
              <a:extLst>
                <a:ext uri="{FF2B5EF4-FFF2-40B4-BE49-F238E27FC236}">
                  <a16:creationId xmlns:a16="http://schemas.microsoft.com/office/drawing/2014/main" xmlns="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0" y="-1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5952565" y="6739275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0189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1.7) Activities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4322" y="1225689"/>
            <a:ext cx="913055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Priority</a:t>
            </a:r>
          </a:p>
          <a:p>
            <a:r>
              <a:rPr lang="en-US" sz="2400" dirty="0" smtClean="0"/>
              <a:t>1)Foreground</a:t>
            </a:r>
          </a:p>
          <a:p>
            <a:r>
              <a:rPr lang="en-US" sz="2400" dirty="0" smtClean="0"/>
              <a:t>2)visible</a:t>
            </a:r>
          </a:p>
          <a:p>
            <a:r>
              <a:rPr lang="en-US" sz="2400" dirty="0" smtClean="0"/>
              <a:t>3)service</a:t>
            </a:r>
          </a:p>
          <a:p>
            <a:r>
              <a:rPr lang="en-US" sz="2400" dirty="0" smtClean="0"/>
              <a:t>4)background</a:t>
            </a:r>
          </a:p>
          <a:p>
            <a:r>
              <a:rPr lang="en-US" sz="2400" dirty="0" smtClean="0"/>
              <a:t>5)Empty</a:t>
            </a:r>
          </a:p>
          <a:p>
            <a:endParaRPr lang="en-US" sz="2400" dirty="0" smtClean="0"/>
          </a:p>
          <a:p>
            <a:r>
              <a:rPr lang="en-US" sz="2400" dirty="0" smtClean="0"/>
              <a:t>Activity Life cycle</a:t>
            </a:r>
          </a:p>
          <a:p>
            <a:r>
              <a:rPr lang="en-US" sz="2400" dirty="0" smtClean="0"/>
              <a:t>An activity can be in different state which are describe by follow.</a:t>
            </a:r>
          </a:p>
          <a:p>
            <a:endParaRPr lang="en-US" sz="2400" dirty="0" smtClean="0"/>
          </a:p>
          <a:p>
            <a:r>
              <a:rPr lang="en-US" sz="2400" dirty="0" smtClean="0"/>
              <a:t>Activity State</a:t>
            </a:r>
          </a:p>
          <a:p>
            <a:r>
              <a:rPr lang="en-US" sz="2400" dirty="0" smtClean="0"/>
              <a:t>1)Running</a:t>
            </a:r>
          </a:p>
          <a:p>
            <a:r>
              <a:rPr lang="en-US" sz="2400" dirty="0" smtClean="0"/>
              <a:t>2)Paused</a:t>
            </a:r>
          </a:p>
          <a:p>
            <a:r>
              <a:rPr lang="en-US" sz="2400" dirty="0" smtClean="0"/>
              <a:t>3)Stopped</a:t>
            </a:r>
          </a:p>
          <a:p>
            <a:r>
              <a:rPr lang="en-US" sz="2400" dirty="0" smtClean="0"/>
              <a:t>4)Killed</a:t>
            </a:r>
          </a:p>
          <a:p>
            <a:endParaRPr lang="en-US" sz="2400" dirty="0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xmlns="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7" name="Freeform: Shape 67">
              <a:extLst>
                <a:ext uri="{FF2B5EF4-FFF2-40B4-BE49-F238E27FC236}">
                  <a16:creationId xmlns:a16="http://schemas.microsoft.com/office/drawing/2014/main" xmlns="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" name="Freeform: Shape 68">
              <a:extLst>
                <a:ext uri="{FF2B5EF4-FFF2-40B4-BE49-F238E27FC236}">
                  <a16:creationId xmlns:a16="http://schemas.microsoft.com/office/drawing/2014/main" xmlns="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9" name="Freeform: Shape 69">
              <a:extLst>
                <a:ext uri="{FF2B5EF4-FFF2-40B4-BE49-F238E27FC236}">
                  <a16:creationId xmlns:a16="http://schemas.microsoft.com/office/drawing/2014/main" xmlns="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10" name="Freeform: Shape 70">
              <a:extLst>
                <a:ext uri="{FF2B5EF4-FFF2-40B4-BE49-F238E27FC236}">
                  <a16:creationId xmlns:a16="http://schemas.microsoft.com/office/drawing/2014/main" xmlns="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0" y="-1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5952565" y="6739275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0189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1.7) Activities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4322" y="1225689"/>
            <a:ext cx="913055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Activity Life cycle methods</a:t>
            </a:r>
          </a:p>
          <a:p>
            <a:r>
              <a:rPr lang="en-US" sz="2400" dirty="0" smtClean="0"/>
              <a:t>1)</a:t>
            </a:r>
            <a:r>
              <a:rPr lang="en-US" sz="2400" dirty="0" err="1" smtClean="0"/>
              <a:t>onCreate</a:t>
            </a:r>
            <a:r>
              <a:rPr lang="en-US" sz="2400" dirty="0" smtClean="0"/>
              <a:t>()</a:t>
            </a:r>
          </a:p>
          <a:p>
            <a:r>
              <a:rPr lang="en-US" sz="2400" dirty="0" smtClean="0"/>
              <a:t>2)</a:t>
            </a:r>
            <a:r>
              <a:rPr lang="en-US" sz="2400" dirty="0" err="1" smtClean="0"/>
              <a:t>onResume</a:t>
            </a:r>
            <a:r>
              <a:rPr lang="en-US" sz="2400" dirty="0" smtClean="0"/>
              <a:t>()</a:t>
            </a:r>
          </a:p>
          <a:p>
            <a:r>
              <a:rPr lang="en-US" sz="2400" dirty="0" smtClean="0"/>
              <a:t>3)</a:t>
            </a:r>
            <a:r>
              <a:rPr lang="en-US" sz="2400" dirty="0" err="1" smtClean="0"/>
              <a:t>onPause</a:t>
            </a:r>
            <a:r>
              <a:rPr lang="en-US" sz="2400" dirty="0" smtClean="0"/>
              <a:t>()</a:t>
            </a:r>
          </a:p>
          <a:p>
            <a:r>
              <a:rPr lang="en-US" sz="2400" dirty="0" smtClean="0"/>
              <a:t>4)</a:t>
            </a:r>
            <a:r>
              <a:rPr lang="en-US" sz="2400" dirty="0" err="1" smtClean="0"/>
              <a:t>onStop</a:t>
            </a:r>
            <a:r>
              <a:rPr lang="en-US" sz="2400" dirty="0" smtClean="0"/>
              <a:t>()</a:t>
            </a:r>
          </a:p>
          <a:p>
            <a:endParaRPr lang="en-US" sz="2400" dirty="0" smtClean="0"/>
          </a:p>
          <a:p>
            <a:r>
              <a:rPr lang="en-US" sz="2400" dirty="0" smtClean="0"/>
              <a:t>1)</a:t>
            </a:r>
            <a:r>
              <a:rPr lang="en-US" sz="2400" dirty="0" err="1" smtClean="0"/>
              <a:t>onCreate</a:t>
            </a:r>
            <a:r>
              <a:rPr lang="en-US" sz="2400" dirty="0" smtClean="0"/>
              <a:t>()</a:t>
            </a:r>
          </a:p>
          <a:p>
            <a:r>
              <a:rPr lang="en-US" sz="2400" dirty="0" smtClean="0"/>
              <a:t>Called when the activity is created , used to initialize activity.</a:t>
            </a:r>
          </a:p>
          <a:p>
            <a:r>
              <a:rPr lang="en-US" sz="2400" dirty="0" smtClean="0"/>
              <a:t>For Ex. Create the user interface.</a:t>
            </a:r>
          </a:p>
          <a:p>
            <a:endParaRPr lang="en-US" sz="2400" dirty="0" smtClean="0"/>
          </a:p>
          <a:p>
            <a:r>
              <a:rPr lang="en-US" sz="2400" dirty="0" smtClean="0"/>
              <a:t>2)</a:t>
            </a:r>
            <a:r>
              <a:rPr lang="en-US" sz="2400" dirty="0" err="1" smtClean="0"/>
              <a:t>onResume</a:t>
            </a:r>
            <a:r>
              <a:rPr lang="en-US" sz="2400" dirty="0" smtClean="0"/>
              <a:t>()</a:t>
            </a:r>
          </a:p>
          <a:p>
            <a:r>
              <a:rPr lang="en-US" sz="2400" dirty="0" smtClean="0"/>
              <a:t>Called if the activity gets visible again and the user starts interacting with activity again.</a:t>
            </a:r>
          </a:p>
          <a:p>
            <a:r>
              <a:rPr lang="en-US" sz="2400" dirty="0" smtClean="0"/>
              <a:t>Used to initialize fields , register listeners, bind to service etc.</a:t>
            </a:r>
          </a:p>
          <a:p>
            <a:endParaRPr lang="en-US" sz="2400" dirty="0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xmlns="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7" name="Freeform: Shape 67">
              <a:extLst>
                <a:ext uri="{FF2B5EF4-FFF2-40B4-BE49-F238E27FC236}">
                  <a16:creationId xmlns:a16="http://schemas.microsoft.com/office/drawing/2014/main" xmlns="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" name="Freeform: Shape 68">
              <a:extLst>
                <a:ext uri="{FF2B5EF4-FFF2-40B4-BE49-F238E27FC236}">
                  <a16:creationId xmlns:a16="http://schemas.microsoft.com/office/drawing/2014/main" xmlns="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9" name="Freeform: Shape 69">
              <a:extLst>
                <a:ext uri="{FF2B5EF4-FFF2-40B4-BE49-F238E27FC236}">
                  <a16:creationId xmlns:a16="http://schemas.microsoft.com/office/drawing/2014/main" xmlns="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10" name="Freeform: Shape 70">
              <a:extLst>
                <a:ext uri="{FF2B5EF4-FFF2-40B4-BE49-F238E27FC236}">
                  <a16:creationId xmlns:a16="http://schemas.microsoft.com/office/drawing/2014/main" xmlns="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0" y="-1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5952565" y="6739275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0189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1.7) Activities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4322" y="1225689"/>
            <a:ext cx="91305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3) </a:t>
            </a:r>
            <a:r>
              <a:rPr lang="en-US" sz="2400" dirty="0" err="1" smtClean="0"/>
              <a:t>onPause</a:t>
            </a:r>
            <a:r>
              <a:rPr lang="en-US" sz="2400" dirty="0" smtClean="0"/>
              <a:t>()</a:t>
            </a:r>
          </a:p>
          <a:p>
            <a:r>
              <a:rPr lang="en-US" sz="2400" dirty="0" smtClean="0"/>
              <a:t>Called ones another activity gets into the foreground.</a:t>
            </a:r>
          </a:p>
          <a:p>
            <a:r>
              <a:rPr lang="en-US" sz="2400" dirty="0" smtClean="0"/>
              <a:t>Always called before the activity is not visible any more.</a:t>
            </a:r>
          </a:p>
          <a:p>
            <a:r>
              <a:rPr lang="en-US" sz="2400" dirty="0" smtClean="0"/>
              <a:t>For Ex. You unregister listeners, intent receiver, unbind from service or remove system service listeners.</a:t>
            </a:r>
          </a:p>
          <a:p>
            <a:endParaRPr lang="en-US" sz="2400" dirty="0" smtClean="0"/>
          </a:p>
          <a:p>
            <a:r>
              <a:rPr lang="en-US" sz="2400" dirty="0" smtClean="0"/>
              <a:t>4) </a:t>
            </a:r>
            <a:r>
              <a:rPr lang="en-US" sz="2400" dirty="0" err="1" smtClean="0"/>
              <a:t>onStop</a:t>
            </a:r>
            <a:r>
              <a:rPr lang="en-US" sz="2400" dirty="0" smtClean="0"/>
              <a:t>()</a:t>
            </a:r>
          </a:p>
          <a:p>
            <a:r>
              <a:rPr lang="en-US" sz="2400" dirty="0" smtClean="0"/>
              <a:t>Called ones activity is no longer visible.</a:t>
            </a:r>
          </a:p>
          <a:p>
            <a:r>
              <a:rPr lang="en-US" sz="2400" dirty="0" smtClean="0"/>
              <a:t>Time or </a:t>
            </a:r>
            <a:r>
              <a:rPr lang="en-US" sz="2400" dirty="0" err="1" smtClean="0"/>
              <a:t>cpu</a:t>
            </a:r>
            <a:r>
              <a:rPr lang="en-US" sz="2400" dirty="0" smtClean="0"/>
              <a:t> intensive shut down operations.</a:t>
            </a:r>
          </a:p>
          <a:p>
            <a:r>
              <a:rPr lang="en-US" sz="2400" dirty="0" smtClean="0"/>
              <a:t>For Ex. writing information to database shut be down in the on stop methods.</a:t>
            </a:r>
          </a:p>
          <a:p>
            <a:endParaRPr lang="en-US" sz="2400" dirty="0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xmlns="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7" name="Freeform: Shape 67">
              <a:extLst>
                <a:ext uri="{FF2B5EF4-FFF2-40B4-BE49-F238E27FC236}">
                  <a16:creationId xmlns:a16="http://schemas.microsoft.com/office/drawing/2014/main" xmlns="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" name="Freeform: Shape 68">
              <a:extLst>
                <a:ext uri="{FF2B5EF4-FFF2-40B4-BE49-F238E27FC236}">
                  <a16:creationId xmlns:a16="http://schemas.microsoft.com/office/drawing/2014/main" xmlns="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9" name="Freeform: Shape 69">
              <a:extLst>
                <a:ext uri="{FF2B5EF4-FFF2-40B4-BE49-F238E27FC236}">
                  <a16:creationId xmlns:a16="http://schemas.microsoft.com/office/drawing/2014/main" xmlns="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10" name="Freeform: Shape 70">
              <a:extLst>
                <a:ext uri="{FF2B5EF4-FFF2-40B4-BE49-F238E27FC236}">
                  <a16:creationId xmlns:a16="http://schemas.microsoft.com/office/drawing/2014/main" xmlns="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0" y="-1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5952565" y="6739275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0189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1.7) Activities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xmlns="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7" name="Freeform: Shape 67">
              <a:extLst>
                <a:ext uri="{FF2B5EF4-FFF2-40B4-BE49-F238E27FC236}">
                  <a16:creationId xmlns:a16="http://schemas.microsoft.com/office/drawing/2014/main" xmlns="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" name="Freeform: Shape 68">
              <a:extLst>
                <a:ext uri="{FF2B5EF4-FFF2-40B4-BE49-F238E27FC236}">
                  <a16:creationId xmlns:a16="http://schemas.microsoft.com/office/drawing/2014/main" xmlns="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9" name="Freeform: Shape 69">
              <a:extLst>
                <a:ext uri="{FF2B5EF4-FFF2-40B4-BE49-F238E27FC236}">
                  <a16:creationId xmlns:a16="http://schemas.microsoft.com/office/drawing/2014/main" xmlns="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10" name="Freeform: Shape 70">
              <a:extLst>
                <a:ext uri="{FF2B5EF4-FFF2-40B4-BE49-F238E27FC236}">
                  <a16:creationId xmlns:a16="http://schemas.microsoft.com/office/drawing/2014/main" xmlns="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0" y="-1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5952565" y="6739275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DJAMBANI\Desktop\activit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737" y="942889"/>
            <a:ext cx="4837612" cy="600655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10189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1.7) Services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4322" y="1225689"/>
            <a:ext cx="913055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service is a component that runs in the background to perform long running operations without needing to interact with the user.</a:t>
            </a:r>
          </a:p>
          <a:p>
            <a:r>
              <a:rPr lang="en-US" sz="2400" dirty="0" smtClean="0"/>
              <a:t>For Ex. Play music in the background.</a:t>
            </a:r>
          </a:p>
          <a:p>
            <a:endParaRPr lang="en-US" sz="2400" dirty="0" smtClean="0"/>
          </a:p>
          <a:p>
            <a:r>
              <a:rPr lang="en-US" sz="2400" dirty="0" smtClean="0"/>
              <a:t>Service State</a:t>
            </a:r>
          </a:p>
          <a:p>
            <a:r>
              <a:rPr lang="en-US" sz="2400" dirty="0" smtClean="0"/>
              <a:t>1) Started</a:t>
            </a:r>
          </a:p>
          <a:p>
            <a:r>
              <a:rPr lang="en-US" sz="2400" dirty="0" smtClean="0"/>
              <a:t>2) Bound</a:t>
            </a:r>
          </a:p>
          <a:p>
            <a:endParaRPr lang="en-US" sz="2400" dirty="0" smtClean="0"/>
          </a:p>
          <a:p>
            <a:r>
              <a:rPr lang="en-US" sz="2400" dirty="0" smtClean="0"/>
              <a:t>1) Started</a:t>
            </a:r>
          </a:p>
          <a:p>
            <a:r>
              <a:rPr lang="en-US" sz="2400" dirty="0" smtClean="0"/>
              <a:t>A service is started when an application component, such as an activity, starts it by calling </a:t>
            </a:r>
            <a:r>
              <a:rPr lang="en-US" sz="2400" dirty="0" err="1" smtClean="0"/>
              <a:t>startService</a:t>
            </a:r>
            <a:r>
              <a:rPr lang="en-US" sz="2400" dirty="0" smtClean="0"/>
              <a:t>().</a:t>
            </a:r>
          </a:p>
          <a:p>
            <a:endParaRPr lang="en-US" sz="2400" dirty="0" smtClean="0"/>
          </a:p>
          <a:p>
            <a:r>
              <a:rPr lang="en-US" sz="2400" dirty="0" smtClean="0"/>
              <a:t>Once started, a service can run in the background indefinite, even if the component that stated it is destroyed.</a:t>
            </a:r>
          </a:p>
          <a:p>
            <a:endParaRPr lang="en-US" sz="2400" dirty="0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xmlns="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7" name="Freeform: Shape 67">
              <a:extLst>
                <a:ext uri="{FF2B5EF4-FFF2-40B4-BE49-F238E27FC236}">
                  <a16:creationId xmlns:a16="http://schemas.microsoft.com/office/drawing/2014/main" xmlns="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" name="Freeform: Shape 68">
              <a:extLst>
                <a:ext uri="{FF2B5EF4-FFF2-40B4-BE49-F238E27FC236}">
                  <a16:creationId xmlns:a16="http://schemas.microsoft.com/office/drawing/2014/main" xmlns="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9" name="Freeform: Shape 69">
              <a:extLst>
                <a:ext uri="{FF2B5EF4-FFF2-40B4-BE49-F238E27FC236}">
                  <a16:creationId xmlns:a16="http://schemas.microsoft.com/office/drawing/2014/main" xmlns="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10" name="Freeform: Shape 70">
              <a:extLst>
                <a:ext uri="{FF2B5EF4-FFF2-40B4-BE49-F238E27FC236}">
                  <a16:creationId xmlns:a16="http://schemas.microsoft.com/office/drawing/2014/main" xmlns="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0" y="-1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5952565" y="6739275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0189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1.7) Services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4322" y="1225689"/>
            <a:ext cx="913055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2) Bound</a:t>
            </a:r>
          </a:p>
          <a:p>
            <a:r>
              <a:rPr lang="en-US" sz="2400" dirty="0" smtClean="0"/>
              <a:t>A service is bound when an application component binds to it by calling </a:t>
            </a:r>
            <a:r>
              <a:rPr lang="en-US" sz="2400" dirty="0" err="1" smtClean="0"/>
              <a:t>bindService</a:t>
            </a:r>
            <a:r>
              <a:rPr lang="en-US" sz="2400" dirty="0" smtClean="0"/>
              <a:t>().</a:t>
            </a:r>
          </a:p>
          <a:p>
            <a:endParaRPr lang="en-US" sz="2400" dirty="0" smtClean="0"/>
          </a:p>
          <a:p>
            <a:r>
              <a:rPr lang="en-US" sz="2400" dirty="0" smtClean="0"/>
              <a:t>A Bound service offers a client server interface that allows components to interact with the service, send request, get results and even do so across processes with </a:t>
            </a:r>
            <a:r>
              <a:rPr lang="en-US" sz="2400" dirty="0" err="1" smtClean="0"/>
              <a:t>interprocess</a:t>
            </a:r>
            <a:r>
              <a:rPr lang="en-US" sz="2400" dirty="0" smtClean="0"/>
              <a:t> communication.</a:t>
            </a:r>
          </a:p>
          <a:p>
            <a:endParaRPr lang="en-US" sz="2400" dirty="0" smtClean="0"/>
          </a:p>
          <a:p>
            <a:r>
              <a:rPr lang="en-US" sz="2400" dirty="0" smtClean="0"/>
              <a:t>Callback Method</a:t>
            </a:r>
          </a:p>
          <a:p>
            <a:r>
              <a:rPr lang="en-US" sz="2400" dirty="0" smtClean="0"/>
              <a:t>1)</a:t>
            </a:r>
            <a:r>
              <a:rPr lang="en-US" sz="2400" dirty="0" err="1" smtClean="0"/>
              <a:t>onStartCommand</a:t>
            </a:r>
            <a:r>
              <a:rPr lang="en-US" sz="2400" dirty="0" smtClean="0"/>
              <a:t>()</a:t>
            </a:r>
          </a:p>
          <a:p>
            <a:r>
              <a:rPr lang="en-US" sz="2400" dirty="0" smtClean="0"/>
              <a:t>The system calls this method when another component, such as an activity, requests that the service be started by calling </a:t>
            </a:r>
            <a:r>
              <a:rPr lang="en-US" sz="2400" dirty="0" err="1" smtClean="0"/>
              <a:t>startService</a:t>
            </a:r>
            <a:r>
              <a:rPr lang="en-US" sz="2400" dirty="0" smtClean="0"/>
              <a:t>().</a:t>
            </a:r>
          </a:p>
          <a:p>
            <a:endParaRPr lang="en-US" sz="2400" dirty="0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xmlns="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7" name="Freeform: Shape 67">
              <a:extLst>
                <a:ext uri="{FF2B5EF4-FFF2-40B4-BE49-F238E27FC236}">
                  <a16:creationId xmlns:a16="http://schemas.microsoft.com/office/drawing/2014/main" xmlns="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" name="Freeform: Shape 68">
              <a:extLst>
                <a:ext uri="{FF2B5EF4-FFF2-40B4-BE49-F238E27FC236}">
                  <a16:creationId xmlns:a16="http://schemas.microsoft.com/office/drawing/2014/main" xmlns="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9" name="Freeform: Shape 69">
              <a:extLst>
                <a:ext uri="{FF2B5EF4-FFF2-40B4-BE49-F238E27FC236}">
                  <a16:creationId xmlns:a16="http://schemas.microsoft.com/office/drawing/2014/main" xmlns="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10" name="Freeform: Shape 70">
              <a:extLst>
                <a:ext uri="{FF2B5EF4-FFF2-40B4-BE49-F238E27FC236}">
                  <a16:creationId xmlns:a16="http://schemas.microsoft.com/office/drawing/2014/main" xmlns="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0" y="-1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5952565" y="6739275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0189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Chapter -1 Introduction to Android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4322" y="1225689"/>
            <a:ext cx="91305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In July 2005, Google acquired Android Inc.</a:t>
            </a:r>
          </a:p>
          <a:p>
            <a:endParaRPr lang="en-US" sz="24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4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On November 5, 2007, the OHA(Open Handset Alliance).</a:t>
            </a:r>
          </a:p>
          <a:p>
            <a:endParaRPr lang="en-US" sz="24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4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And then initial release September 23, 2008</a:t>
            </a:r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xmlns="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7" name="Freeform: Shape 67">
              <a:extLst>
                <a:ext uri="{FF2B5EF4-FFF2-40B4-BE49-F238E27FC236}">
                  <a16:creationId xmlns:a16="http://schemas.microsoft.com/office/drawing/2014/main" xmlns="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" name="Freeform: Shape 68">
              <a:extLst>
                <a:ext uri="{FF2B5EF4-FFF2-40B4-BE49-F238E27FC236}">
                  <a16:creationId xmlns:a16="http://schemas.microsoft.com/office/drawing/2014/main" xmlns="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9" name="Freeform: Shape 69">
              <a:extLst>
                <a:ext uri="{FF2B5EF4-FFF2-40B4-BE49-F238E27FC236}">
                  <a16:creationId xmlns:a16="http://schemas.microsoft.com/office/drawing/2014/main" xmlns="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10" name="Freeform: Shape 70">
              <a:extLst>
                <a:ext uri="{FF2B5EF4-FFF2-40B4-BE49-F238E27FC236}">
                  <a16:creationId xmlns:a16="http://schemas.microsoft.com/office/drawing/2014/main" xmlns="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0" y="-1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5952565" y="6739275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0189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1.7) Services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4322" y="1225689"/>
            <a:ext cx="913055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2)</a:t>
            </a:r>
            <a:r>
              <a:rPr lang="en-US" sz="2400" dirty="0" err="1" smtClean="0"/>
              <a:t>OnBind</a:t>
            </a:r>
            <a:r>
              <a:rPr lang="en-US" sz="2400" dirty="0" smtClean="0"/>
              <a:t>()</a:t>
            </a:r>
          </a:p>
          <a:p>
            <a:r>
              <a:rPr lang="en-US" sz="2400" dirty="0" smtClean="0"/>
              <a:t>The system calls this method when another components wants to bind with the service by calling </a:t>
            </a:r>
            <a:r>
              <a:rPr lang="en-US" sz="2400" dirty="0" err="1" smtClean="0"/>
              <a:t>bindService</a:t>
            </a:r>
            <a:r>
              <a:rPr lang="en-US" sz="2400" dirty="0" smtClean="0"/>
              <a:t>().</a:t>
            </a:r>
          </a:p>
          <a:p>
            <a:endParaRPr lang="en-US" sz="2400" dirty="0" smtClean="0"/>
          </a:p>
          <a:p>
            <a:r>
              <a:rPr lang="en-US" sz="2400" dirty="0" smtClean="0"/>
              <a:t>3) </a:t>
            </a:r>
            <a:r>
              <a:rPr lang="en-US" sz="2400" dirty="0" err="1" smtClean="0"/>
              <a:t>onUnbind</a:t>
            </a:r>
            <a:r>
              <a:rPr lang="en-US" sz="2400" dirty="0" smtClean="0"/>
              <a:t>()</a:t>
            </a:r>
          </a:p>
          <a:p>
            <a:r>
              <a:rPr lang="en-US" sz="2400" dirty="0" smtClean="0"/>
              <a:t>The system calls this method when all clients have disconnected from a particular interface published by the service.</a:t>
            </a:r>
          </a:p>
          <a:p>
            <a:endParaRPr lang="en-US" sz="2400" dirty="0" smtClean="0"/>
          </a:p>
          <a:p>
            <a:r>
              <a:rPr lang="en-US" sz="2400" dirty="0" smtClean="0"/>
              <a:t>4) </a:t>
            </a:r>
            <a:r>
              <a:rPr lang="en-US" sz="2400" dirty="0" err="1" smtClean="0"/>
              <a:t>onRebind</a:t>
            </a:r>
            <a:r>
              <a:rPr lang="en-US" sz="2400" dirty="0" smtClean="0"/>
              <a:t>()</a:t>
            </a:r>
          </a:p>
          <a:p>
            <a:r>
              <a:rPr lang="en-US" sz="2400" dirty="0" smtClean="0"/>
              <a:t>The system calls this method when new clients have connected to the service, after it had previously been notified that all had disconnected in its </a:t>
            </a:r>
            <a:r>
              <a:rPr lang="en-US" sz="2400" dirty="0" err="1" smtClean="0"/>
              <a:t>onUnbind</a:t>
            </a:r>
            <a:r>
              <a:rPr lang="en-US" sz="2400" dirty="0" smtClean="0"/>
              <a:t>(Intent).</a:t>
            </a:r>
          </a:p>
          <a:p>
            <a:endParaRPr lang="en-US" sz="2400" dirty="0" smtClean="0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xmlns="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7" name="Freeform: Shape 67">
              <a:extLst>
                <a:ext uri="{FF2B5EF4-FFF2-40B4-BE49-F238E27FC236}">
                  <a16:creationId xmlns:a16="http://schemas.microsoft.com/office/drawing/2014/main" xmlns="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" name="Freeform: Shape 68">
              <a:extLst>
                <a:ext uri="{FF2B5EF4-FFF2-40B4-BE49-F238E27FC236}">
                  <a16:creationId xmlns:a16="http://schemas.microsoft.com/office/drawing/2014/main" xmlns="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9" name="Freeform: Shape 69">
              <a:extLst>
                <a:ext uri="{FF2B5EF4-FFF2-40B4-BE49-F238E27FC236}">
                  <a16:creationId xmlns:a16="http://schemas.microsoft.com/office/drawing/2014/main" xmlns="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10" name="Freeform: Shape 70">
              <a:extLst>
                <a:ext uri="{FF2B5EF4-FFF2-40B4-BE49-F238E27FC236}">
                  <a16:creationId xmlns:a16="http://schemas.microsoft.com/office/drawing/2014/main" xmlns="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0" y="-1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5952565" y="6739275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0189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1.7) Services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4322" y="1225689"/>
            <a:ext cx="91305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5) </a:t>
            </a:r>
            <a:r>
              <a:rPr lang="en-US" sz="2400" dirty="0" err="1" smtClean="0"/>
              <a:t>onCreate</a:t>
            </a:r>
            <a:r>
              <a:rPr lang="en-US" sz="2400" dirty="0" smtClean="0"/>
              <a:t>()</a:t>
            </a:r>
          </a:p>
          <a:p>
            <a:r>
              <a:rPr lang="en-US" sz="2400" dirty="0" smtClean="0"/>
              <a:t>The system calls this method when the </a:t>
            </a:r>
            <a:r>
              <a:rPr lang="en-US" sz="2400" dirty="0" err="1" smtClean="0"/>
              <a:t>sevice</a:t>
            </a:r>
            <a:r>
              <a:rPr lang="en-US" sz="2400" dirty="0" smtClean="0"/>
              <a:t> is first created using </a:t>
            </a:r>
            <a:r>
              <a:rPr lang="en-US" sz="2400" dirty="0" err="1" smtClean="0"/>
              <a:t>onStartCommand</a:t>
            </a:r>
            <a:r>
              <a:rPr lang="en-US" sz="2400" dirty="0" smtClean="0"/>
              <a:t>() of </a:t>
            </a:r>
            <a:r>
              <a:rPr lang="en-US" sz="2400" dirty="0" err="1" smtClean="0"/>
              <a:t>onBind</a:t>
            </a:r>
            <a:r>
              <a:rPr lang="en-US" sz="2400" dirty="0" smtClean="0"/>
              <a:t>(). This call is required to perform one time setup.</a:t>
            </a:r>
          </a:p>
          <a:p>
            <a:endParaRPr lang="en-US" sz="2400" dirty="0" smtClean="0"/>
          </a:p>
          <a:p>
            <a:r>
              <a:rPr lang="en-US" sz="2400" dirty="0" smtClean="0"/>
              <a:t>6) </a:t>
            </a:r>
            <a:r>
              <a:rPr lang="en-US" sz="2400" dirty="0" err="1" smtClean="0"/>
              <a:t>onDestroy</a:t>
            </a:r>
            <a:r>
              <a:rPr lang="en-US" sz="2400" dirty="0" smtClean="0"/>
              <a:t>()</a:t>
            </a:r>
          </a:p>
          <a:p>
            <a:r>
              <a:rPr lang="en-US" sz="2400" dirty="0" smtClean="0"/>
              <a:t>The system calls this method when the service is no longer used and is being destroyed.</a:t>
            </a:r>
            <a:endParaRPr lang="en-US" sz="2400" dirty="0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xmlns="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7" name="Freeform: Shape 67">
              <a:extLst>
                <a:ext uri="{FF2B5EF4-FFF2-40B4-BE49-F238E27FC236}">
                  <a16:creationId xmlns:a16="http://schemas.microsoft.com/office/drawing/2014/main" xmlns="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" name="Freeform: Shape 68">
              <a:extLst>
                <a:ext uri="{FF2B5EF4-FFF2-40B4-BE49-F238E27FC236}">
                  <a16:creationId xmlns:a16="http://schemas.microsoft.com/office/drawing/2014/main" xmlns="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9" name="Freeform: Shape 69">
              <a:extLst>
                <a:ext uri="{FF2B5EF4-FFF2-40B4-BE49-F238E27FC236}">
                  <a16:creationId xmlns:a16="http://schemas.microsoft.com/office/drawing/2014/main" xmlns="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10" name="Freeform: Shape 70">
              <a:extLst>
                <a:ext uri="{FF2B5EF4-FFF2-40B4-BE49-F238E27FC236}">
                  <a16:creationId xmlns:a16="http://schemas.microsoft.com/office/drawing/2014/main" xmlns="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0" y="-1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5952565" y="6739275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0189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1.7) Intent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4322" y="1225689"/>
            <a:ext cx="913055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Types of Intent</a:t>
            </a:r>
          </a:p>
          <a:p>
            <a:r>
              <a:rPr lang="en-US" sz="2400" dirty="0" smtClean="0"/>
              <a:t>1) Explicit Intent</a:t>
            </a:r>
          </a:p>
          <a:p>
            <a:r>
              <a:rPr lang="en-US" sz="2400" dirty="0" smtClean="0"/>
              <a:t>Specify the component to start by name(class name).</a:t>
            </a:r>
          </a:p>
          <a:p>
            <a:r>
              <a:rPr lang="en-US" sz="2400" dirty="0" smtClean="0"/>
              <a:t>For Example, start a new activity is response to a user action or start a service to download a file in the background.</a:t>
            </a:r>
          </a:p>
          <a:p>
            <a:endParaRPr lang="en-US" sz="2400" dirty="0" smtClean="0"/>
          </a:p>
          <a:p>
            <a:r>
              <a:rPr lang="en-US" sz="2400" dirty="0" smtClean="0"/>
              <a:t>2) Implicit Intents</a:t>
            </a:r>
          </a:p>
          <a:p>
            <a:r>
              <a:rPr lang="en-US" sz="2400" dirty="0" smtClean="0"/>
              <a:t>Do not name a specific component, but instead declare a general action to perform, which allows a component from another app to handle it.</a:t>
            </a:r>
          </a:p>
          <a:p>
            <a:r>
              <a:rPr lang="en-US" sz="2400" dirty="0" smtClean="0"/>
              <a:t>For Example, If you want to show the user a location on a map, you can use an implicit intent to request that another capable app show a specified location on a app.</a:t>
            </a:r>
          </a:p>
          <a:p>
            <a:endParaRPr lang="en-US" sz="2400" dirty="0" smtClean="0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xmlns="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7" name="Freeform: Shape 67">
              <a:extLst>
                <a:ext uri="{FF2B5EF4-FFF2-40B4-BE49-F238E27FC236}">
                  <a16:creationId xmlns:a16="http://schemas.microsoft.com/office/drawing/2014/main" xmlns="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" name="Freeform: Shape 68">
              <a:extLst>
                <a:ext uri="{FF2B5EF4-FFF2-40B4-BE49-F238E27FC236}">
                  <a16:creationId xmlns:a16="http://schemas.microsoft.com/office/drawing/2014/main" xmlns="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9" name="Freeform: Shape 69">
              <a:extLst>
                <a:ext uri="{FF2B5EF4-FFF2-40B4-BE49-F238E27FC236}">
                  <a16:creationId xmlns:a16="http://schemas.microsoft.com/office/drawing/2014/main" xmlns="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10" name="Freeform: Shape 70">
              <a:extLst>
                <a:ext uri="{FF2B5EF4-FFF2-40B4-BE49-F238E27FC236}">
                  <a16:creationId xmlns:a16="http://schemas.microsoft.com/office/drawing/2014/main" xmlns="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0" y="-1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5952565" y="6739275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0189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1.8) Receiving and broadcasting Intents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4322" y="1225689"/>
            <a:ext cx="91305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A broadcast receiver listens for relevant broadcast messages to trigger an event.</a:t>
            </a:r>
          </a:p>
          <a:p>
            <a:pPr algn="just"/>
            <a:r>
              <a:rPr lang="en-US" dirty="0" smtClean="0"/>
              <a:t>Example :</a:t>
            </a:r>
          </a:p>
          <a:p>
            <a:pPr lvl="1" algn="just"/>
            <a:r>
              <a:rPr lang="en-US" dirty="0" smtClean="0"/>
              <a:t>A camera button was pressed.</a:t>
            </a:r>
          </a:p>
          <a:p>
            <a:pPr lvl="1" algn="just"/>
            <a:r>
              <a:rPr lang="en-US" dirty="0" smtClean="0"/>
              <a:t>The Battery is low.</a:t>
            </a:r>
          </a:p>
          <a:p>
            <a:pPr lvl="1" algn="just"/>
            <a:r>
              <a:rPr lang="en-US" dirty="0" smtClean="0"/>
              <a:t>A new application was installed.</a:t>
            </a:r>
          </a:p>
          <a:p>
            <a:pPr lvl="1" algn="just"/>
            <a:r>
              <a:rPr lang="en-US" dirty="0" smtClean="0"/>
              <a:t>SMS is received.</a:t>
            </a:r>
          </a:p>
          <a:p>
            <a:pPr lvl="1" algn="just"/>
            <a:r>
              <a:rPr lang="en-US" dirty="0" smtClean="0"/>
              <a:t>Screen has turned off.</a:t>
            </a:r>
          </a:p>
          <a:p>
            <a:endParaRPr lang="en-US" dirty="0" smtClean="0"/>
          </a:p>
          <a:p>
            <a:pPr algn="just"/>
            <a:r>
              <a:rPr lang="en-US" dirty="0" smtClean="0"/>
              <a:t>A broadcast receiver is a class which extends "</a:t>
            </a:r>
            <a:r>
              <a:rPr lang="en-US" dirty="0" err="1" smtClean="0"/>
              <a:t>BroadcastReceiver</a:t>
            </a:r>
            <a:r>
              <a:rPr lang="en-US" dirty="0" smtClean="0"/>
              <a:t>" and which is registered as a receiver in an Android Application via the AndroidManifest.xml (or via code). </a:t>
            </a:r>
          </a:p>
          <a:p>
            <a:pPr algn="just"/>
            <a:r>
              <a:rPr lang="en-US" dirty="0" smtClean="0"/>
              <a:t>This class will be able to receive intents via the </a:t>
            </a:r>
            <a:r>
              <a:rPr lang="en-US" dirty="0" err="1" smtClean="0"/>
              <a:t>sendBroadcast</a:t>
            </a:r>
            <a:r>
              <a:rPr lang="en-US" dirty="0" smtClean="0"/>
              <a:t>() method. </a:t>
            </a:r>
          </a:p>
          <a:p>
            <a:pPr algn="just"/>
            <a:r>
              <a:rPr lang="en-US" dirty="0" smtClean="0"/>
              <a:t>"</a:t>
            </a:r>
            <a:r>
              <a:rPr lang="en-US" dirty="0" err="1" smtClean="0"/>
              <a:t>BroadCastReceiver</a:t>
            </a:r>
            <a:r>
              <a:rPr lang="en-US" dirty="0" smtClean="0"/>
              <a:t>" defines the method "</a:t>
            </a:r>
            <a:r>
              <a:rPr lang="en-US" dirty="0" err="1" smtClean="0"/>
              <a:t>onReceive</a:t>
            </a:r>
            <a:r>
              <a:rPr lang="en-US" dirty="0" smtClean="0"/>
              <a:t>()". </a:t>
            </a:r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xmlns="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7" name="Freeform: Shape 67">
              <a:extLst>
                <a:ext uri="{FF2B5EF4-FFF2-40B4-BE49-F238E27FC236}">
                  <a16:creationId xmlns:a16="http://schemas.microsoft.com/office/drawing/2014/main" xmlns="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" name="Freeform: Shape 68">
              <a:extLst>
                <a:ext uri="{FF2B5EF4-FFF2-40B4-BE49-F238E27FC236}">
                  <a16:creationId xmlns:a16="http://schemas.microsoft.com/office/drawing/2014/main" xmlns="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9" name="Freeform: Shape 69">
              <a:extLst>
                <a:ext uri="{FF2B5EF4-FFF2-40B4-BE49-F238E27FC236}">
                  <a16:creationId xmlns:a16="http://schemas.microsoft.com/office/drawing/2014/main" xmlns="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10" name="Freeform: Shape 70">
              <a:extLst>
                <a:ext uri="{FF2B5EF4-FFF2-40B4-BE49-F238E27FC236}">
                  <a16:creationId xmlns:a16="http://schemas.microsoft.com/office/drawing/2014/main" xmlns="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0" y="-1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5952565" y="6739275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0189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1.8) Receiving and broadcasting Intents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4322" y="1225689"/>
            <a:ext cx="91305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AutoNum type="arabicPeriod"/>
            </a:pPr>
            <a:r>
              <a:rPr lang="en-US" dirty="0" smtClean="0"/>
              <a:t>A broadcast receiver is implemented as a subclass of </a:t>
            </a:r>
            <a:r>
              <a:rPr lang="en-US" b="1" dirty="0" err="1" smtClean="0"/>
              <a:t>BroadcastReceiver</a:t>
            </a:r>
            <a:r>
              <a:rPr lang="en-US" dirty="0" smtClean="0"/>
              <a:t> and each </a:t>
            </a:r>
          </a:p>
          <a:p>
            <a:pPr marL="800100" lvl="1" indent="-342900"/>
            <a:r>
              <a:rPr lang="en-US" dirty="0" smtClean="0"/>
              <a:t>broadcast is delivered as an </a:t>
            </a:r>
            <a:r>
              <a:rPr lang="en-US" b="1" dirty="0" smtClean="0"/>
              <a:t>Intent</a:t>
            </a:r>
            <a:r>
              <a:rPr lang="en-US" dirty="0" smtClean="0"/>
              <a:t> object. In this case the intent is detected by </a:t>
            </a:r>
          </a:p>
          <a:p>
            <a:pPr marL="800100" lvl="1" indent="-342900"/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android.provider.Telephony.SMS_RECEIVED</a:t>
            </a:r>
            <a:endParaRPr lang="en-US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800100" lvl="1" indent="-342900"/>
            <a:endParaRPr lang="en-US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800100" lvl="1" indent="-342900"/>
            <a:r>
              <a:rPr lang="en-US" dirty="0" smtClean="0"/>
              <a:t>To do this we’ll create a class </a:t>
            </a:r>
            <a:r>
              <a:rPr lang="en-US" b="1" dirty="0" err="1" smtClean="0"/>
              <a:t>SMSReceiver</a:t>
            </a:r>
            <a:r>
              <a:rPr lang="en-US" dirty="0" smtClean="0"/>
              <a:t> that extends </a:t>
            </a:r>
            <a:r>
              <a:rPr lang="en-US" b="1" dirty="0" err="1" smtClean="0"/>
              <a:t>BroadcastReceiver</a:t>
            </a:r>
            <a:r>
              <a:rPr lang="en-US" dirty="0" smtClean="0"/>
              <a:t> class and define the method </a:t>
            </a:r>
            <a:r>
              <a:rPr lang="en-US" b="1" dirty="0" err="1" smtClean="0"/>
              <a:t>onReceive</a:t>
            </a:r>
            <a:r>
              <a:rPr lang="en-US" b="1" dirty="0" smtClean="0"/>
              <a:t>()</a:t>
            </a:r>
          </a:p>
          <a:p>
            <a:endParaRPr lang="en-US" dirty="0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xmlns="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7" name="Freeform: Shape 67">
              <a:extLst>
                <a:ext uri="{FF2B5EF4-FFF2-40B4-BE49-F238E27FC236}">
                  <a16:creationId xmlns:a16="http://schemas.microsoft.com/office/drawing/2014/main" xmlns="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" name="Freeform: Shape 68">
              <a:extLst>
                <a:ext uri="{FF2B5EF4-FFF2-40B4-BE49-F238E27FC236}">
                  <a16:creationId xmlns:a16="http://schemas.microsoft.com/office/drawing/2014/main" xmlns="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9" name="Freeform: Shape 69">
              <a:extLst>
                <a:ext uri="{FF2B5EF4-FFF2-40B4-BE49-F238E27FC236}">
                  <a16:creationId xmlns:a16="http://schemas.microsoft.com/office/drawing/2014/main" xmlns="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10" name="Freeform: Shape 70">
              <a:extLst>
                <a:ext uri="{FF2B5EF4-FFF2-40B4-BE49-F238E27FC236}">
                  <a16:creationId xmlns:a16="http://schemas.microsoft.com/office/drawing/2014/main" xmlns="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0" y="-1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5952565" y="6739275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2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7488" y="3701143"/>
            <a:ext cx="7135126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0189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1.9) Android Manifest File and Its Common settings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4322" y="1225689"/>
            <a:ext cx="913055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It is a specially formatted XML File that much accompany each android application.</a:t>
            </a:r>
          </a:p>
          <a:p>
            <a:pPr algn="just"/>
            <a:r>
              <a:rPr lang="en-US" dirty="0" smtClean="0"/>
              <a:t>This file contains important information about the application’s identity.</a:t>
            </a:r>
          </a:p>
          <a:p>
            <a:pPr algn="just"/>
            <a:r>
              <a:rPr lang="en-US" dirty="0" smtClean="0"/>
              <a:t>In this file we can define the </a:t>
            </a:r>
          </a:p>
          <a:p>
            <a:pPr lvl="1" algn="just"/>
            <a:r>
              <a:rPr lang="en-US" dirty="0" smtClean="0"/>
              <a:t>Applications' name </a:t>
            </a:r>
          </a:p>
          <a:p>
            <a:pPr lvl="1" algn="just"/>
            <a:r>
              <a:rPr lang="en-US" dirty="0" smtClean="0"/>
              <a:t>Version information</a:t>
            </a:r>
          </a:p>
          <a:p>
            <a:pPr lvl="1" algn="just"/>
            <a:r>
              <a:rPr lang="en-US" dirty="0" smtClean="0"/>
              <a:t>Permissions and</a:t>
            </a:r>
          </a:p>
          <a:p>
            <a:pPr lvl="1" algn="just"/>
            <a:r>
              <a:rPr lang="en-US" dirty="0" smtClean="0"/>
              <a:t>Other application configurations</a:t>
            </a:r>
          </a:p>
          <a:p>
            <a:endParaRPr lang="en-US" dirty="0" smtClean="0"/>
          </a:p>
          <a:p>
            <a:pPr algn="just"/>
            <a:r>
              <a:rPr lang="en-US" dirty="0" smtClean="0"/>
              <a:t>Information in this file is used by the android system to </a:t>
            </a:r>
          </a:p>
          <a:p>
            <a:pPr lvl="1" algn="just"/>
            <a:r>
              <a:rPr lang="en-US" dirty="0" smtClean="0"/>
              <a:t>Install and Upgrade the application package.</a:t>
            </a:r>
          </a:p>
          <a:p>
            <a:pPr lvl="1" algn="just"/>
            <a:r>
              <a:rPr lang="en-US" dirty="0" smtClean="0"/>
              <a:t>Display the application details such as the application name, description, and icon to users.</a:t>
            </a:r>
          </a:p>
          <a:p>
            <a:pPr lvl="1" algn="just"/>
            <a:r>
              <a:rPr lang="en-US" dirty="0" smtClean="0"/>
              <a:t>Specify application system requirements including which Android SDKs are supported,</a:t>
            </a:r>
          </a:p>
          <a:p>
            <a:pPr lvl="1" algn="just"/>
            <a:r>
              <a:rPr lang="en-US" dirty="0" smtClean="0"/>
              <a:t>What hardware configuration are required.</a:t>
            </a:r>
          </a:p>
          <a:p>
            <a:pPr lvl="1" algn="just"/>
            <a:r>
              <a:rPr lang="en-US" dirty="0" smtClean="0"/>
              <a:t>Which platform features the application relies upon(</a:t>
            </a:r>
            <a:r>
              <a:rPr lang="en-US" dirty="0" err="1" smtClean="0"/>
              <a:t>Eg</a:t>
            </a:r>
            <a:r>
              <a:rPr lang="en-US" dirty="0" smtClean="0"/>
              <a:t>. Uses multi touch capabilities).</a:t>
            </a:r>
          </a:p>
          <a:p>
            <a:pPr lvl="1" algn="just"/>
            <a:r>
              <a:rPr lang="en-US" dirty="0" smtClean="0"/>
              <a:t>Launch application activities.</a:t>
            </a:r>
          </a:p>
          <a:p>
            <a:pPr lvl="1" algn="just"/>
            <a:r>
              <a:rPr lang="en-US" dirty="0" smtClean="0"/>
              <a:t>Manage application permissions. </a:t>
            </a:r>
          </a:p>
          <a:p>
            <a:endParaRPr lang="en-US" dirty="0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xmlns="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7" name="Freeform: Shape 67">
              <a:extLst>
                <a:ext uri="{FF2B5EF4-FFF2-40B4-BE49-F238E27FC236}">
                  <a16:creationId xmlns:a16="http://schemas.microsoft.com/office/drawing/2014/main" xmlns="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" name="Freeform: Shape 68">
              <a:extLst>
                <a:ext uri="{FF2B5EF4-FFF2-40B4-BE49-F238E27FC236}">
                  <a16:creationId xmlns:a16="http://schemas.microsoft.com/office/drawing/2014/main" xmlns="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9" name="Freeform: Shape 69">
              <a:extLst>
                <a:ext uri="{FF2B5EF4-FFF2-40B4-BE49-F238E27FC236}">
                  <a16:creationId xmlns:a16="http://schemas.microsoft.com/office/drawing/2014/main" xmlns="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10" name="Freeform: Shape 70">
              <a:extLst>
                <a:ext uri="{FF2B5EF4-FFF2-40B4-BE49-F238E27FC236}">
                  <a16:creationId xmlns:a16="http://schemas.microsoft.com/office/drawing/2014/main" xmlns="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0" y="-1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5952565" y="6739275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0189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1.9) Android Manifest File and Its Common settings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4322" y="1225689"/>
            <a:ext cx="91305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Eclipse Manifest file resource editor organizes the manifest information into categories :</a:t>
            </a:r>
          </a:p>
          <a:p>
            <a:pPr lvl="1" algn="just"/>
            <a:r>
              <a:rPr lang="en-US" dirty="0" smtClean="0"/>
              <a:t>The Manifest tab</a:t>
            </a:r>
          </a:p>
          <a:p>
            <a:pPr lvl="1" algn="just"/>
            <a:r>
              <a:rPr lang="en-US" dirty="0" smtClean="0"/>
              <a:t>The Application tab</a:t>
            </a:r>
          </a:p>
          <a:p>
            <a:pPr lvl="1" algn="just"/>
            <a:r>
              <a:rPr lang="en-US" dirty="0" smtClean="0"/>
              <a:t>The Permissions tab</a:t>
            </a:r>
          </a:p>
          <a:p>
            <a:pPr lvl="1" algn="just"/>
            <a:r>
              <a:rPr lang="en-US" dirty="0" smtClean="0"/>
              <a:t>The Instrumentation tab</a:t>
            </a:r>
          </a:p>
          <a:p>
            <a:pPr lvl="1" algn="just"/>
            <a:r>
              <a:rPr lang="en-US" dirty="0" smtClean="0"/>
              <a:t>The AndroidManifest.xml tab</a:t>
            </a:r>
          </a:p>
          <a:p>
            <a:endParaRPr lang="en-US" dirty="0" smtClean="0"/>
          </a:p>
          <a:p>
            <a:pPr algn="just">
              <a:buNone/>
            </a:pPr>
            <a:r>
              <a:rPr lang="en-US" b="1" dirty="0" smtClean="0"/>
              <a:t>Configuring Package-Wide Settings using the Manifest Tab</a:t>
            </a:r>
          </a:p>
          <a:p>
            <a:pPr lvl="1" algn="just"/>
            <a:r>
              <a:rPr lang="en-US" dirty="0" smtClean="0"/>
              <a:t>Its Include the package name.</a:t>
            </a:r>
          </a:p>
          <a:p>
            <a:pPr lvl="1" algn="just"/>
            <a:r>
              <a:rPr lang="en-US" dirty="0" smtClean="0"/>
              <a:t>Version Information.</a:t>
            </a:r>
          </a:p>
          <a:p>
            <a:pPr lvl="1" algn="just"/>
            <a:r>
              <a:rPr lang="en-US" dirty="0" smtClean="0"/>
              <a:t>Supported Android SDK.</a:t>
            </a:r>
          </a:p>
          <a:p>
            <a:pPr lvl="1" algn="just"/>
            <a:r>
              <a:rPr lang="en-US" dirty="0" smtClean="0"/>
              <a:t>Also set any hardware or </a:t>
            </a:r>
          </a:p>
          <a:p>
            <a:pPr lvl="1" algn="just">
              <a:buNone/>
            </a:pPr>
            <a:r>
              <a:rPr lang="en-US" dirty="0" smtClean="0"/>
              <a:t>    or feature requirement.</a:t>
            </a:r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xmlns="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7" name="Freeform: Shape 67">
              <a:extLst>
                <a:ext uri="{FF2B5EF4-FFF2-40B4-BE49-F238E27FC236}">
                  <a16:creationId xmlns:a16="http://schemas.microsoft.com/office/drawing/2014/main" xmlns="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" name="Freeform: Shape 68">
              <a:extLst>
                <a:ext uri="{FF2B5EF4-FFF2-40B4-BE49-F238E27FC236}">
                  <a16:creationId xmlns:a16="http://schemas.microsoft.com/office/drawing/2014/main" xmlns="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9" name="Freeform: Shape 69">
              <a:extLst>
                <a:ext uri="{FF2B5EF4-FFF2-40B4-BE49-F238E27FC236}">
                  <a16:creationId xmlns:a16="http://schemas.microsoft.com/office/drawing/2014/main" xmlns="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10" name="Freeform: Shape 70">
              <a:extLst>
                <a:ext uri="{FF2B5EF4-FFF2-40B4-BE49-F238E27FC236}">
                  <a16:creationId xmlns:a16="http://schemas.microsoft.com/office/drawing/2014/main" xmlns="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0" y="-1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5952565" y="6739275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0189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1.9) Android Manifest File and Its Common settings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4322" y="1225689"/>
            <a:ext cx="91305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None/>
            </a:pPr>
            <a:r>
              <a:rPr lang="en-US" b="1" dirty="0" smtClean="0"/>
              <a:t>Managing Application and Activity Settings using the Application Tab</a:t>
            </a:r>
          </a:p>
          <a:p>
            <a:pPr lvl="1" algn="just"/>
            <a:r>
              <a:rPr lang="en-US" dirty="0" smtClean="0"/>
              <a:t>It’s contains Application label and icon.</a:t>
            </a:r>
          </a:p>
          <a:p>
            <a:pPr lvl="1" algn="just"/>
            <a:r>
              <a:rPr lang="en-US" dirty="0" smtClean="0"/>
              <a:t>Application components such as activities, intent filters and other application components.</a:t>
            </a:r>
          </a:p>
          <a:p>
            <a:pPr lvl="1" algn="just"/>
            <a:r>
              <a:rPr lang="en-US" dirty="0" smtClean="0"/>
              <a:t>Configuration for service, intent filter, and content providers.</a:t>
            </a:r>
          </a:p>
          <a:p>
            <a:endParaRPr lang="en-US" dirty="0" smtClean="0"/>
          </a:p>
          <a:p>
            <a:pPr algn="just">
              <a:buNone/>
            </a:pPr>
            <a:r>
              <a:rPr lang="en-US" b="1" dirty="0" smtClean="0"/>
              <a:t>Enforcing Application Permissions using the Permissions Tab</a:t>
            </a:r>
          </a:p>
          <a:p>
            <a:pPr lvl="1" algn="just"/>
            <a:r>
              <a:rPr lang="en-US" dirty="0" smtClean="0"/>
              <a:t>A Permission is a restriction limiting access to a part of the code or to data on the device.</a:t>
            </a:r>
          </a:p>
          <a:p>
            <a:pPr lvl="1" algn="just"/>
            <a:r>
              <a:rPr lang="en-US" dirty="0" smtClean="0"/>
              <a:t>The limitation is imposed to protect critical data and code that could be misused to damage the user experience.</a:t>
            </a:r>
          </a:p>
          <a:p>
            <a:pPr lvl="1" algn="just"/>
            <a:r>
              <a:rPr lang="en-US" dirty="0" smtClean="0"/>
              <a:t>Each permission is identified by a unique label.</a:t>
            </a:r>
          </a:p>
          <a:p>
            <a:pPr lvl="1" algn="just"/>
            <a:r>
              <a:rPr lang="en-US" dirty="0" err="1" smtClean="0"/>
              <a:t>Eg</a:t>
            </a:r>
            <a:r>
              <a:rPr lang="en-US" dirty="0" smtClean="0"/>
              <a:t>. :</a:t>
            </a:r>
          </a:p>
          <a:p>
            <a:pPr lvl="2" algn="just"/>
            <a:r>
              <a:rPr lang="en-US" dirty="0" err="1" smtClean="0"/>
              <a:t>android.permission.CALL_EMERGENCY_NUMBERS</a:t>
            </a:r>
            <a:endParaRPr lang="en-US" dirty="0" smtClean="0"/>
          </a:p>
          <a:p>
            <a:pPr lvl="2" algn="just"/>
            <a:r>
              <a:rPr lang="en-US" dirty="0" err="1" smtClean="0"/>
              <a:t>android.permission.SET_WALLPAPER</a:t>
            </a:r>
            <a:endParaRPr lang="en-US" dirty="0" smtClean="0"/>
          </a:p>
          <a:p>
            <a:pPr lvl="2" algn="just"/>
            <a:r>
              <a:rPr lang="en-US" dirty="0" err="1" smtClean="0"/>
              <a:t>android.permission.DEVICE_POWER</a:t>
            </a:r>
            <a:endParaRPr lang="en-US" dirty="0" smtClean="0"/>
          </a:p>
          <a:p>
            <a:endParaRPr lang="en-US" dirty="0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xmlns="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7" name="Freeform: Shape 67">
              <a:extLst>
                <a:ext uri="{FF2B5EF4-FFF2-40B4-BE49-F238E27FC236}">
                  <a16:creationId xmlns:a16="http://schemas.microsoft.com/office/drawing/2014/main" xmlns="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" name="Freeform: Shape 68">
              <a:extLst>
                <a:ext uri="{FF2B5EF4-FFF2-40B4-BE49-F238E27FC236}">
                  <a16:creationId xmlns:a16="http://schemas.microsoft.com/office/drawing/2014/main" xmlns="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9" name="Freeform: Shape 69">
              <a:extLst>
                <a:ext uri="{FF2B5EF4-FFF2-40B4-BE49-F238E27FC236}">
                  <a16:creationId xmlns:a16="http://schemas.microsoft.com/office/drawing/2014/main" xmlns="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10" name="Freeform: Shape 70">
              <a:extLst>
                <a:ext uri="{FF2B5EF4-FFF2-40B4-BE49-F238E27FC236}">
                  <a16:creationId xmlns:a16="http://schemas.microsoft.com/office/drawing/2014/main" xmlns="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0" y="-1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5952565" y="6739275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0189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1.9) Android Manifest File and Its Common settings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4322" y="1225689"/>
            <a:ext cx="91305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None/>
            </a:pPr>
            <a:r>
              <a:rPr lang="en-US" b="1" dirty="0" smtClean="0"/>
              <a:t>Managing Test Instrumentation using the Instrumentation Tab</a:t>
            </a:r>
          </a:p>
          <a:p>
            <a:pPr lvl="1" algn="just"/>
            <a:r>
              <a:rPr lang="en-US" dirty="0" smtClean="0"/>
              <a:t>It allows the developer to declare any instrumentation classes for monitoring the application.</a:t>
            </a:r>
          </a:p>
          <a:p>
            <a:pPr lvl="1" algn="just"/>
            <a:r>
              <a:rPr lang="en-US" dirty="0" smtClean="0"/>
              <a:t>Instrumentation classes that provide profiling and other information as the application is running.</a:t>
            </a:r>
          </a:p>
          <a:p>
            <a:pPr lvl="1" algn="just"/>
            <a:r>
              <a:rPr lang="en-US" dirty="0" smtClean="0"/>
              <a:t>This declarations are present in manifest only while the application is being developed and tested, they are removed before the application is published.</a:t>
            </a:r>
          </a:p>
          <a:p>
            <a:endParaRPr lang="en-US" dirty="0" smtClean="0"/>
          </a:p>
          <a:p>
            <a:pPr algn="just">
              <a:buNone/>
            </a:pPr>
            <a:r>
              <a:rPr lang="en-US" b="1" dirty="0" smtClean="0"/>
              <a:t>Editing the Manifest file manually</a:t>
            </a:r>
          </a:p>
          <a:p>
            <a:pPr lvl="1" algn="just"/>
            <a:r>
              <a:rPr lang="en-US" dirty="0" smtClean="0"/>
              <a:t>Android Manifest file is a specially formatted XML file.</a:t>
            </a:r>
          </a:p>
          <a:p>
            <a:pPr lvl="1" algn="just"/>
            <a:r>
              <a:rPr lang="en-US" dirty="0" smtClean="0"/>
              <a:t>We can edit manually by clicking on the AndroidManifest.xml tab.</a:t>
            </a:r>
          </a:p>
          <a:p>
            <a:pPr lvl="1" algn="just"/>
            <a:r>
              <a:rPr lang="en-US" dirty="0" smtClean="0"/>
              <a:t>It’s include a single &lt;manifest&gt; tag with a single &lt;application&gt; tag.</a:t>
            </a:r>
          </a:p>
          <a:p>
            <a:pPr lvl="1" algn="just"/>
            <a:r>
              <a:rPr lang="en-US" dirty="0" smtClean="0"/>
              <a:t>Following is a sample AndroidManifest.xml file.</a:t>
            </a:r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xmlns="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7" name="Freeform: Shape 67">
              <a:extLst>
                <a:ext uri="{FF2B5EF4-FFF2-40B4-BE49-F238E27FC236}">
                  <a16:creationId xmlns:a16="http://schemas.microsoft.com/office/drawing/2014/main" xmlns="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" name="Freeform: Shape 68">
              <a:extLst>
                <a:ext uri="{FF2B5EF4-FFF2-40B4-BE49-F238E27FC236}">
                  <a16:creationId xmlns:a16="http://schemas.microsoft.com/office/drawing/2014/main" xmlns="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9" name="Freeform: Shape 69">
              <a:extLst>
                <a:ext uri="{FF2B5EF4-FFF2-40B4-BE49-F238E27FC236}">
                  <a16:creationId xmlns:a16="http://schemas.microsoft.com/office/drawing/2014/main" xmlns="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10" name="Freeform: Shape 70">
              <a:extLst>
                <a:ext uri="{FF2B5EF4-FFF2-40B4-BE49-F238E27FC236}">
                  <a16:creationId xmlns:a16="http://schemas.microsoft.com/office/drawing/2014/main" xmlns="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0" y="-1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5952565" y="6739275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0189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1.9) Android Manifest File and Its Common settings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4322" y="1225689"/>
            <a:ext cx="9130553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None/>
            </a:pPr>
            <a:r>
              <a:rPr lang="en-US" b="1" dirty="0" smtClean="0"/>
              <a:t>AndroidManifest.xml</a:t>
            </a:r>
          </a:p>
          <a:p>
            <a:pPr algn="just">
              <a:buNone/>
            </a:pPr>
            <a:r>
              <a:rPr lang="en-US" dirty="0" smtClean="0"/>
              <a:t>&lt;?xml version="1.0" encoding="utf-8"?&gt;</a:t>
            </a:r>
          </a:p>
          <a:p>
            <a:pPr algn="just">
              <a:buNone/>
            </a:pPr>
            <a:r>
              <a:rPr lang="en-US" dirty="0" smtClean="0"/>
              <a:t>	&lt;manifest </a:t>
            </a:r>
            <a:r>
              <a:rPr lang="en-US" dirty="0" err="1" smtClean="0"/>
              <a:t>xmlns:android</a:t>
            </a:r>
            <a:r>
              <a:rPr lang="en-US" dirty="0" smtClean="0"/>
              <a:t>="http://schemas.android.com/apk/res/android"</a:t>
            </a:r>
          </a:p>
          <a:p>
            <a:pPr algn="just">
              <a:buNone/>
            </a:pPr>
            <a:r>
              <a:rPr lang="en-US" dirty="0" smtClean="0"/>
              <a:t>		package="</a:t>
            </a:r>
            <a:r>
              <a:rPr lang="en-US" dirty="0" err="1" smtClean="0"/>
              <a:t>com.android.multimedia</a:t>
            </a:r>
            <a:r>
              <a:rPr lang="en-US" dirty="0" smtClean="0"/>
              <a:t>"</a:t>
            </a:r>
          </a:p>
          <a:p>
            <a:pPr algn="just">
              <a:buNone/>
            </a:pPr>
            <a:r>
              <a:rPr lang="en-US" dirty="0" smtClean="0"/>
              <a:t>		</a:t>
            </a:r>
            <a:r>
              <a:rPr lang="en-US" dirty="0" err="1" smtClean="0"/>
              <a:t>android:versionCode</a:t>
            </a:r>
            <a:r>
              <a:rPr lang="en-US" dirty="0" smtClean="0"/>
              <a:t>="1"</a:t>
            </a:r>
          </a:p>
          <a:p>
            <a:pPr algn="just">
              <a:buNone/>
            </a:pPr>
            <a:r>
              <a:rPr lang="en-US" dirty="0" smtClean="0"/>
              <a:t>		</a:t>
            </a:r>
            <a:r>
              <a:rPr lang="en-US" dirty="0" err="1" smtClean="0"/>
              <a:t>android:versionName</a:t>
            </a:r>
            <a:r>
              <a:rPr lang="en-US" dirty="0" smtClean="0"/>
              <a:t>="1.0"&gt;</a:t>
            </a:r>
          </a:p>
          <a:p>
            <a:pPr algn="just">
              <a:buNone/>
            </a:pPr>
            <a:r>
              <a:rPr lang="en-US" dirty="0" smtClean="0"/>
              <a:t>		&lt;application </a:t>
            </a:r>
            <a:r>
              <a:rPr lang="en-US" dirty="0" err="1" smtClean="0"/>
              <a:t>android:icon</a:t>
            </a:r>
            <a:r>
              <a:rPr lang="en-US" dirty="0" smtClean="0"/>
              <a:t>="@</a:t>
            </a:r>
            <a:r>
              <a:rPr lang="en-US" dirty="0" err="1" smtClean="0"/>
              <a:t>drawable</a:t>
            </a:r>
            <a:r>
              <a:rPr lang="en-US" dirty="0" smtClean="0"/>
              <a:t>/icon"</a:t>
            </a:r>
          </a:p>
          <a:p>
            <a:pPr algn="just">
              <a:buNone/>
            </a:pPr>
            <a:r>
              <a:rPr lang="en-US" dirty="0" smtClean="0"/>
              <a:t>			</a:t>
            </a:r>
            <a:r>
              <a:rPr lang="en-US" dirty="0" err="1" smtClean="0"/>
              <a:t>android:label</a:t>
            </a:r>
            <a:r>
              <a:rPr lang="en-US" dirty="0" smtClean="0"/>
              <a:t>="@string/</a:t>
            </a:r>
            <a:r>
              <a:rPr lang="en-US" dirty="0" err="1" smtClean="0"/>
              <a:t>app_name</a:t>
            </a:r>
            <a:r>
              <a:rPr lang="en-US" dirty="0" smtClean="0"/>
              <a:t>"</a:t>
            </a:r>
          </a:p>
          <a:p>
            <a:pPr algn="just">
              <a:buNone/>
            </a:pPr>
            <a:r>
              <a:rPr lang="en-US" dirty="0" smtClean="0"/>
              <a:t>			</a:t>
            </a:r>
            <a:r>
              <a:rPr lang="en-US" dirty="0" err="1" smtClean="0"/>
              <a:t>android:debuggable</a:t>
            </a:r>
            <a:r>
              <a:rPr lang="en-US" dirty="0" smtClean="0"/>
              <a:t>="true"&gt;</a:t>
            </a:r>
          </a:p>
          <a:p>
            <a:pPr algn="just">
              <a:buNone/>
            </a:pPr>
            <a:r>
              <a:rPr lang="en-US" dirty="0" smtClean="0"/>
              <a:t>			&lt;activity </a:t>
            </a:r>
            <a:r>
              <a:rPr lang="en-US" dirty="0" err="1" smtClean="0"/>
              <a:t>android:name</a:t>
            </a:r>
            <a:r>
              <a:rPr lang="en-US" dirty="0" smtClean="0"/>
              <a:t>=".</a:t>
            </a:r>
            <a:r>
              <a:rPr lang="en-US" dirty="0" err="1" smtClean="0"/>
              <a:t>MultimediaMenuActivity</a:t>
            </a:r>
            <a:r>
              <a:rPr lang="en-US" dirty="0" smtClean="0"/>
              <a:t>"</a:t>
            </a:r>
          </a:p>
          <a:p>
            <a:pPr algn="just">
              <a:buNone/>
            </a:pPr>
            <a:r>
              <a:rPr lang="en-US" dirty="0" smtClean="0"/>
              <a:t>				</a:t>
            </a:r>
            <a:r>
              <a:rPr lang="en-US" dirty="0" err="1" smtClean="0"/>
              <a:t>android:label</a:t>
            </a:r>
            <a:r>
              <a:rPr lang="en-US" dirty="0" smtClean="0"/>
              <a:t>="@string/</a:t>
            </a:r>
            <a:r>
              <a:rPr lang="en-US" dirty="0" err="1" smtClean="0"/>
              <a:t>app_name</a:t>
            </a:r>
            <a:r>
              <a:rPr lang="en-US" dirty="0" smtClean="0"/>
              <a:t>"&gt;</a:t>
            </a:r>
          </a:p>
          <a:p>
            <a:pPr algn="just">
              <a:buNone/>
            </a:pPr>
            <a:r>
              <a:rPr lang="en-US" dirty="0" smtClean="0"/>
              <a:t>				&lt;intent-filter&gt;</a:t>
            </a:r>
          </a:p>
          <a:p>
            <a:pPr algn="just">
              <a:buNone/>
            </a:pPr>
            <a:r>
              <a:rPr lang="en-US" dirty="0" smtClean="0"/>
              <a:t>				               &lt;action</a:t>
            </a:r>
          </a:p>
          <a:p>
            <a:pPr algn="just">
              <a:buNone/>
            </a:pPr>
            <a:r>
              <a:rPr lang="en-US" dirty="0" smtClean="0"/>
              <a:t>				               </a:t>
            </a:r>
            <a:r>
              <a:rPr lang="en-US" dirty="0" err="1" smtClean="0"/>
              <a:t>android:name</a:t>
            </a:r>
            <a:r>
              <a:rPr lang="en-US" dirty="0" smtClean="0"/>
              <a:t>="</a:t>
            </a:r>
            <a:r>
              <a:rPr lang="en-US" dirty="0" err="1" smtClean="0"/>
              <a:t>android.intent.action.MAIN</a:t>
            </a:r>
            <a:r>
              <a:rPr lang="en-US" dirty="0" smtClean="0"/>
              <a:t>" /&gt;</a:t>
            </a:r>
          </a:p>
          <a:p>
            <a:pPr algn="just">
              <a:buNone/>
            </a:pPr>
            <a:r>
              <a:rPr lang="en-US" dirty="0" smtClean="0"/>
              <a:t>				               &lt;category</a:t>
            </a:r>
          </a:p>
          <a:p>
            <a:pPr algn="just">
              <a:buNone/>
            </a:pPr>
            <a:r>
              <a:rPr lang="en-US" dirty="0" smtClean="0"/>
              <a:t>				               </a:t>
            </a:r>
            <a:r>
              <a:rPr lang="en-US" dirty="0" err="1" smtClean="0"/>
              <a:t>android:name</a:t>
            </a:r>
            <a:r>
              <a:rPr lang="en-US" dirty="0" smtClean="0"/>
              <a:t>="</a:t>
            </a:r>
            <a:r>
              <a:rPr lang="en-US" dirty="0" err="1" smtClean="0"/>
              <a:t>android.intent.category.LAUNCHER</a:t>
            </a:r>
            <a:r>
              <a:rPr lang="en-US" dirty="0" smtClean="0"/>
              <a:t>" /&gt;</a:t>
            </a:r>
          </a:p>
          <a:p>
            <a:pPr algn="just">
              <a:buNone/>
            </a:pPr>
            <a:r>
              <a:rPr lang="en-US" dirty="0" smtClean="0"/>
              <a:t>				&lt;/intent-filter&gt;</a:t>
            </a:r>
          </a:p>
          <a:p>
            <a:pPr algn="just">
              <a:buNone/>
            </a:pPr>
            <a:r>
              <a:rPr lang="en-US" dirty="0" smtClean="0"/>
              <a:t>			&lt;/activity&gt;</a:t>
            </a:r>
          </a:p>
          <a:p>
            <a:pPr algn="just">
              <a:buNone/>
            </a:pPr>
            <a:endParaRPr lang="en-US" sz="1600" dirty="0" smtClean="0"/>
          </a:p>
          <a:p>
            <a:endParaRPr lang="en-US" dirty="0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xmlns="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7" name="Freeform: Shape 67">
              <a:extLst>
                <a:ext uri="{FF2B5EF4-FFF2-40B4-BE49-F238E27FC236}">
                  <a16:creationId xmlns:a16="http://schemas.microsoft.com/office/drawing/2014/main" xmlns="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" name="Freeform: Shape 68">
              <a:extLst>
                <a:ext uri="{FF2B5EF4-FFF2-40B4-BE49-F238E27FC236}">
                  <a16:creationId xmlns:a16="http://schemas.microsoft.com/office/drawing/2014/main" xmlns="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9" name="Freeform: Shape 69">
              <a:extLst>
                <a:ext uri="{FF2B5EF4-FFF2-40B4-BE49-F238E27FC236}">
                  <a16:creationId xmlns:a16="http://schemas.microsoft.com/office/drawing/2014/main" xmlns="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10" name="Freeform: Shape 70">
              <a:extLst>
                <a:ext uri="{FF2B5EF4-FFF2-40B4-BE49-F238E27FC236}">
                  <a16:creationId xmlns:a16="http://schemas.microsoft.com/office/drawing/2014/main" xmlns="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0" y="-1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5952565" y="6739275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0189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Chapter -1 Introduction to Android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xmlns="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7" name="Freeform: Shape 67">
              <a:extLst>
                <a:ext uri="{FF2B5EF4-FFF2-40B4-BE49-F238E27FC236}">
                  <a16:creationId xmlns:a16="http://schemas.microsoft.com/office/drawing/2014/main" xmlns="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" name="Freeform: Shape 68">
              <a:extLst>
                <a:ext uri="{FF2B5EF4-FFF2-40B4-BE49-F238E27FC236}">
                  <a16:creationId xmlns:a16="http://schemas.microsoft.com/office/drawing/2014/main" xmlns="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9" name="Freeform: Shape 69">
              <a:extLst>
                <a:ext uri="{FF2B5EF4-FFF2-40B4-BE49-F238E27FC236}">
                  <a16:creationId xmlns:a16="http://schemas.microsoft.com/office/drawing/2014/main" xmlns="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10" name="Freeform: Shape 70">
              <a:extLst>
                <a:ext uri="{FF2B5EF4-FFF2-40B4-BE49-F238E27FC236}">
                  <a16:creationId xmlns:a16="http://schemas.microsoft.com/office/drawing/2014/main" xmlns="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0" y="-1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5952565" y="6739275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60618" y="1230086"/>
            <a:ext cx="6477000" cy="538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10189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1.9) Android Manifest File and Its Common settings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4322" y="1225689"/>
            <a:ext cx="9130553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None/>
            </a:pPr>
            <a:r>
              <a:rPr lang="en-US" b="1" dirty="0" smtClean="0"/>
              <a:t>AndroidManifest.xml</a:t>
            </a:r>
          </a:p>
          <a:p>
            <a:pPr>
              <a:buNone/>
            </a:pPr>
            <a:r>
              <a:rPr lang="en-US" sz="1600" dirty="0" smtClean="0"/>
              <a:t>			&lt;</a:t>
            </a:r>
            <a:r>
              <a:rPr lang="en-US" dirty="0" smtClean="0"/>
              <a:t>activity </a:t>
            </a:r>
            <a:r>
              <a:rPr lang="en-US" dirty="0" err="1" smtClean="0"/>
              <a:t>android:name</a:t>
            </a:r>
            <a:r>
              <a:rPr lang="en-US" dirty="0" smtClean="0"/>
              <a:t>="</a:t>
            </a:r>
            <a:r>
              <a:rPr lang="en-US" dirty="0" err="1" smtClean="0"/>
              <a:t>AudioActivity</a:t>
            </a:r>
            <a:r>
              <a:rPr lang="en-US" dirty="0" smtClean="0"/>
              <a:t>"&gt;&lt;/activity&gt;</a:t>
            </a:r>
          </a:p>
          <a:p>
            <a:pPr>
              <a:buNone/>
            </a:pPr>
            <a:r>
              <a:rPr lang="en-US" dirty="0" smtClean="0"/>
              <a:t>			&lt;activity </a:t>
            </a:r>
            <a:r>
              <a:rPr lang="en-US" dirty="0" err="1" smtClean="0"/>
              <a:t>android:name</a:t>
            </a:r>
            <a:r>
              <a:rPr lang="en-US" dirty="0" smtClean="0"/>
              <a:t>="</a:t>
            </a:r>
            <a:r>
              <a:rPr lang="en-US" dirty="0" err="1" smtClean="0"/>
              <a:t>StillImageActivity</a:t>
            </a:r>
            <a:r>
              <a:rPr lang="en-US" dirty="0" smtClean="0"/>
              <a:t>"&gt;&lt;/activity&gt;</a:t>
            </a:r>
          </a:p>
          <a:p>
            <a:pPr>
              <a:buNone/>
            </a:pPr>
            <a:r>
              <a:rPr lang="en-US" dirty="0" smtClean="0"/>
              <a:t>			&lt;activity </a:t>
            </a:r>
            <a:r>
              <a:rPr lang="en-US" dirty="0" err="1" smtClean="0"/>
              <a:t>android:name</a:t>
            </a:r>
            <a:r>
              <a:rPr lang="en-US" dirty="0" smtClean="0"/>
              <a:t>="</a:t>
            </a:r>
            <a:r>
              <a:rPr lang="en-US" dirty="0" err="1" smtClean="0"/>
              <a:t>VideoPlayActivity</a:t>
            </a:r>
            <a:r>
              <a:rPr lang="en-US" dirty="0" smtClean="0"/>
              <a:t>"&gt;&lt;/activity&gt;</a:t>
            </a:r>
          </a:p>
          <a:p>
            <a:pPr>
              <a:buNone/>
            </a:pPr>
            <a:r>
              <a:rPr lang="en-US" dirty="0" smtClean="0"/>
              <a:t>			&lt;activity </a:t>
            </a:r>
            <a:r>
              <a:rPr lang="en-US" dirty="0" err="1" smtClean="0"/>
              <a:t>android:name</a:t>
            </a:r>
            <a:r>
              <a:rPr lang="en-US" dirty="0" smtClean="0"/>
              <a:t>="</a:t>
            </a:r>
            <a:r>
              <a:rPr lang="en-US" dirty="0" err="1" smtClean="0"/>
              <a:t>VideoRecordActivity</a:t>
            </a:r>
            <a:r>
              <a:rPr lang="en-US" dirty="0" smtClean="0"/>
              <a:t>"&gt;&lt;/activity&gt;</a:t>
            </a:r>
          </a:p>
          <a:p>
            <a:pPr>
              <a:buNone/>
            </a:pPr>
            <a:r>
              <a:rPr lang="en-US" dirty="0" smtClean="0"/>
              <a:t>		&lt;/application&gt;</a:t>
            </a:r>
          </a:p>
          <a:p>
            <a:pPr>
              <a:buNone/>
            </a:pPr>
            <a:r>
              <a:rPr lang="en-US" dirty="0" smtClean="0"/>
              <a:t>		&lt;uses-permission</a:t>
            </a:r>
          </a:p>
          <a:p>
            <a:pPr>
              <a:buNone/>
            </a:pPr>
            <a:r>
              <a:rPr lang="en-US" dirty="0" smtClean="0"/>
              <a:t>			</a:t>
            </a:r>
            <a:r>
              <a:rPr lang="en-US" dirty="0" err="1" smtClean="0"/>
              <a:t>android:name</a:t>
            </a:r>
            <a:r>
              <a:rPr lang="en-US" dirty="0" smtClean="0"/>
              <a:t>="</a:t>
            </a:r>
            <a:r>
              <a:rPr lang="en-US" dirty="0" err="1" smtClean="0"/>
              <a:t>android.permission.RECORD_AUDIO</a:t>
            </a:r>
            <a:r>
              <a:rPr lang="en-US" dirty="0" smtClean="0"/>
              <a:t>" /&gt;</a:t>
            </a:r>
          </a:p>
          <a:p>
            <a:pPr>
              <a:buNone/>
            </a:pPr>
            <a:r>
              <a:rPr lang="en-US" dirty="0" smtClean="0"/>
              <a:t>		&lt;uses-permission</a:t>
            </a:r>
          </a:p>
          <a:p>
            <a:pPr>
              <a:buNone/>
            </a:pPr>
            <a:r>
              <a:rPr lang="en-US" dirty="0" smtClean="0"/>
              <a:t>			</a:t>
            </a:r>
            <a:r>
              <a:rPr lang="en-US" dirty="0" err="1" smtClean="0"/>
              <a:t>android:name</a:t>
            </a:r>
            <a:r>
              <a:rPr lang="en-US" dirty="0" smtClean="0"/>
              <a:t>="</a:t>
            </a:r>
            <a:r>
              <a:rPr lang="en-US" dirty="0" err="1" smtClean="0"/>
              <a:t>android.permission.SET_WALLPAPER</a:t>
            </a:r>
            <a:r>
              <a:rPr lang="en-US" dirty="0" smtClean="0"/>
              <a:t>" /&gt;</a:t>
            </a:r>
          </a:p>
          <a:p>
            <a:pPr>
              <a:buNone/>
            </a:pPr>
            <a:r>
              <a:rPr lang="en-US" dirty="0" smtClean="0"/>
              <a:t>		&lt;uses-permission</a:t>
            </a:r>
          </a:p>
          <a:p>
            <a:pPr>
              <a:buNone/>
            </a:pPr>
            <a:r>
              <a:rPr lang="en-US" dirty="0" smtClean="0"/>
              <a:t>			</a:t>
            </a:r>
            <a:r>
              <a:rPr lang="en-US" dirty="0" err="1" smtClean="0"/>
              <a:t>android:name</a:t>
            </a:r>
            <a:r>
              <a:rPr lang="en-US" dirty="0" smtClean="0"/>
              <a:t>="</a:t>
            </a:r>
            <a:r>
              <a:rPr lang="en-US" dirty="0" err="1" smtClean="0"/>
              <a:t>android.permission.CAMERA</a:t>
            </a:r>
            <a:r>
              <a:rPr lang="en-US" dirty="0" smtClean="0"/>
              <a:t>"&gt;&lt;/uses-permission&gt;</a:t>
            </a:r>
          </a:p>
          <a:p>
            <a:pPr>
              <a:buNone/>
            </a:pPr>
            <a:r>
              <a:rPr lang="en-US" dirty="0" smtClean="0"/>
              <a:t>		&lt;uses-</a:t>
            </a:r>
            <a:r>
              <a:rPr lang="en-US" dirty="0" err="1" smtClean="0"/>
              <a:t>sdk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			</a:t>
            </a:r>
            <a:r>
              <a:rPr lang="en-US" dirty="0" err="1" smtClean="0"/>
              <a:t>android:minSdkVersion</a:t>
            </a:r>
            <a:r>
              <a:rPr lang="en-US" dirty="0" smtClean="0"/>
              <a:t>="3"</a:t>
            </a:r>
          </a:p>
          <a:p>
            <a:pPr>
              <a:buNone/>
            </a:pPr>
            <a:r>
              <a:rPr lang="en-US" dirty="0" smtClean="0"/>
              <a:t>			</a:t>
            </a:r>
            <a:r>
              <a:rPr lang="en-US" dirty="0" err="1" smtClean="0"/>
              <a:t>android:targetSdkVersion</a:t>
            </a:r>
            <a:r>
              <a:rPr lang="en-US" dirty="0" smtClean="0"/>
              <a:t>="8"&gt;</a:t>
            </a:r>
          </a:p>
          <a:p>
            <a:pPr>
              <a:buNone/>
            </a:pPr>
            <a:r>
              <a:rPr lang="en-US" dirty="0" smtClean="0"/>
              <a:t>		&lt;/uses-</a:t>
            </a:r>
            <a:r>
              <a:rPr lang="en-US" dirty="0" err="1" smtClean="0"/>
              <a:t>sdk</a:t>
            </a:r>
            <a:r>
              <a:rPr lang="en-US" dirty="0" smtClean="0"/>
              <a:t>&gt;</a:t>
            </a:r>
          </a:p>
          <a:p>
            <a:pPr>
              <a:buNone/>
            </a:pPr>
            <a:r>
              <a:rPr lang="en-US" dirty="0" smtClean="0"/>
              <a:t>		&lt;uses-feature</a:t>
            </a:r>
          </a:p>
          <a:p>
            <a:pPr>
              <a:buNone/>
            </a:pPr>
            <a:r>
              <a:rPr lang="en-US" dirty="0" smtClean="0"/>
              <a:t>			</a:t>
            </a:r>
            <a:r>
              <a:rPr lang="en-US" dirty="0" err="1" smtClean="0"/>
              <a:t>android:name</a:t>
            </a:r>
            <a:r>
              <a:rPr lang="en-US" dirty="0" smtClean="0"/>
              <a:t>="</a:t>
            </a:r>
            <a:r>
              <a:rPr lang="en-US" dirty="0" err="1" smtClean="0"/>
              <a:t>android.hardware.camera</a:t>
            </a:r>
            <a:r>
              <a:rPr lang="en-US" dirty="0" smtClean="0"/>
              <a:t>" /&gt;</a:t>
            </a:r>
          </a:p>
          <a:p>
            <a:pPr>
              <a:buNone/>
            </a:pPr>
            <a:r>
              <a:rPr lang="en-US" dirty="0" smtClean="0"/>
              <a:t>&lt;/manifest&gt;</a:t>
            </a:r>
          </a:p>
          <a:p>
            <a:endParaRPr lang="en-US" dirty="0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xmlns="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7" name="Freeform: Shape 67">
              <a:extLst>
                <a:ext uri="{FF2B5EF4-FFF2-40B4-BE49-F238E27FC236}">
                  <a16:creationId xmlns:a16="http://schemas.microsoft.com/office/drawing/2014/main" xmlns="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" name="Freeform: Shape 68">
              <a:extLst>
                <a:ext uri="{FF2B5EF4-FFF2-40B4-BE49-F238E27FC236}">
                  <a16:creationId xmlns:a16="http://schemas.microsoft.com/office/drawing/2014/main" xmlns="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9" name="Freeform: Shape 69">
              <a:extLst>
                <a:ext uri="{FF2B5EF4-FFF2-40B4-BE49-F238E27FC236}">
                  <a16:creationId xmlns:a16="http://schemas.microsoft.com/office/drawing/2014/main" xmlns="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10" name="Freeform: Shape 70">
              <a:extLst>
                <a:ext uri="{FF2B5EF4-FFF2-40B4-BE49-F238E27FC236}">
                  <a16:creationId xmlns:a16="http://schemas.microsoft.com/office/drawing/2014/main" xmlns="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0" y="-1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5952565" y="6739275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0189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1.10) Using Intent Filter, Permissions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4322" y="1225689"/>
            <a:ext cx="91305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Android system will determine suitable application for an implicit intent and if several applications exists offer the user the choice to open one.</a:t>
            </a:r>
          </a:p>
          <a:p>
            <a:pPr algn="just"/>
            <a:r>
              <a:rPr lang="en-US" dirty="0" smtClean="0"/>
              <a:t>Intent filters are typically defined via the “AndroidManifest.xml” file.</a:t>
            </a:r>
          </a:p>
          <a:p>
            <a:pPr algn="just"/>
            <a:r>
              <a:rPr lang="en-US" dirty="0" smtClean="0"/>
              <a:t>Implicit intents an application component must register itself via an </a:t>
            </a:r>
            <a:r>
              <a:rPr lang="en-US" dirty="0" err="1" smtClean="0"/>
              <a:t>IntentFilter</a:t>
            </a:r>
            <a:r>
              <a:rPr lang="en-US" dirty="0" smtClean="0"/>
              <a:t> in the “AndroidManifest.xml” to this event.</a:t>
            </a:r>
          </a:p>
          <a:p>
            <a:endParaRPr lang="en-US" dirty="0" smtClean="0"/>
          </a:p>
          <a:p>
            <a:pPr algn="just"/>
            <a:r>
              <a:rPr lang="en-US" dirty="0" smtClean="0"/>
              <a:t>Define a permission using the &lt;uses-permission&gt; tag.</a:t>
            </a:r>
          </a:p>
          <a:p>
            <a:pPr algn="just"/>
            <a:r>
              <a:rPr lang="en-US" dirty="0" err="1" smtClean="0"/>
              <a:t>Eg</a:t>
            </a:r>
            <a:r>
              <a:rPr lang="en-US" dirty="0" smtClean="0"/>
              <a:t>.:</a:t>
            </a:r>
          </a:p>
          <a:p>
            <a:pPr lvl="2" algn="just">
              <a:buNone/>
            </a:pPr>
            <a:r>
              <a:rPr lang="en-US" dirty="0" smtClean="0"/>
              <a:t>	&lt;uses-permission   	</a:t>
            </a:r>
            <a:r>
              <a:rPr lang="en-US" dirty="0" err="1" smtClean="0"/>
              <a:t>android:name</a:t>
            </a:r>
            <a:r>
              <a:rPr lang="en-US" dirty="0" smtClean="0"/>
              <a:t>=“</a:t>
            </a:r>
            <a:r>
              <a:rPr lang="en-US" dirty="0" err="1" smtClean="0"/>
              <a:t>android.permission.camera</a:t>
            </a:r>
            <a:r>
              <a:rPr lang="en-US" dirty="0" smtClean="0"/>
              <a:t>”/&gt;</a:t>
            </a:r>
          </a:p>
          <a:p>
            <a:pPr algn="just"/>
            <a:r>
              <a:rPr lang="en-US" dirty="0" smtClean="0"/>
              <a:t>Permission can be enforce at several point :</a:t>
            </a:r>
          </a:p>
          <a:p>
            <a:pPr lvl="1" algn="just"/>
            <a:r>
              <a:rPr lang="en-US" dirty="0" smtClean="0"/>
              <a:t>Starting an Activity or Service</a:t>
            </a:r>
          </a:p>
          <a:p>
            <a:pPr lvl="1" algn="just"/>
            <a:r>
              <a:rPr lang="en-US" dirty="0" smtClean="0"/>
              <a:t>Accessing data provided by a content provider</a:t>
            </a:r>
          </a:p>
          <a:p>
            <a:pPr lvl="1" algn="just"/>
            <a:r>
              <a:rPr lang="en-US" dirty="0" smtClean="0"/>
              <a:t>Sending or receiving broadcasts by an Intent</a:t>
            </a:r>
          </a:p>
          <a:p>
            <a:pPr lvl="1" algn="just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xmlns="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7" name="Freeform: Shape 67">
              <a:extLst>
                <a:ext uri="{FF2B5EF4-FFF2-40B4-BE49-F238E27FC236}">
                  <a16:creationId xmlns:a16="http://schemas.microsoft.com/office/drawing/2014/main" xmlns="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" name="Freeform: Shape 68">
              <a:extLst>
                <a:ext uri="{FF2B5EF4-FFF2-40B4-BE49-F238E27FC236}">
                  <a16:creationId xmlns:a16="http://schemas.microsoft.com/office/drawing/2014/main" xmlns="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9" name="Freeform: Shape 69">
              <a:extLst>
                <a:ext uri="{FF2B5EF4-FFF2-40B4-BE49-F238E27FC236}">
                  <a16:creationId xmlns:a16="http://schemas.microsoft.com/office/drawing/2014/main" xmlns="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10" name="Freeform: Shape 70">
              <a:extLst>
                <a:ext uri="{FF2B5EF4-FFF2-40B4-BE49-F238E27FC236}">
                  <a16:creationId xmlns:a16="http://schemas.microsoft.com/office/drawing/2014/main" xmlns="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0" y="-1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5952565" y="6739275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0189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1.11) Managing Application resources in a hierarchy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4322" y="1225689"/>
            <a:ext cx="91305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Storing Application Resources.</a:t>
            </a:r>
          </a:p>
          <a:p>
            <a:pPr algn="just"/>
            <a:r>
              <a:rPr lang="en-US" dirty="0" smtClean="0"/>
              <a:t>Understanding the Resource Directory Hierarchy.</a:t>
            </a:r>
          </a:p>
          <a:p>
            <a:pPr lvl="1" algn="just"/>
            <a:r>
              <a:rPr lang="en-US" dirty="0" smtClean="0"/>
              <a:t>/res/</a:t>
            </a:r>
            <a:r>
              <a:rPr lang="en-US" dirty="0" err="1" smtClean="0"/>
              <a:t>drawable</a:t>
            </a:r>
            <a:r>
              <a:rPr lang="en-US" dirty="0" smtClean="0"/>
              <a:t>/</a:t>
            </a:r>
          </a:p>
          <a:p>
            <a:pPr lvl="1" algn="just"/>
            <a:r>
              <a:rPr lang="en-US" dirty="0" smtClean="0"/>
              <a:t>/res/layout/</a:t>
            </a:r>
          </a:p>
          <a:p>
            <a:pPr lvl="1" algn="just"/>
            <a:r>
              <a:rPr lang="en-US" dirty="0" smtClean="0"/>
              <a:t>/res/values/</a:t>
            </a:r>
          </a:p>
          <a:p>
            <a:endParaRPr lang="en-US" dirty="0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xmlns="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7" name="Freeform: Shape 67">
              <a:extLst>
                <a:ext uri="{FF2B5EF4-FFF2-40B4-BE49-F238E27FC236}">
                  <a16:creationId xmlns:a16="http://schemas.microsoft.com/office/drawing/2014/main" xmlns="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" name="Freeform: Shape 68">
              <a:extLst>
                <a:ext uri="{FF2B5EF4-FFF2-40B4-BE49-F238E27FC236}">
                  <a16:creationId xmlns:a16="http://schemas.microsoft.com/office/drawing/2014/main" xmlns="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9" name="Freeform: Shape 69">
              <a:extLst>
                <a:ext uri="{FF2B5EF4-FFF2-40B4-BE49-F238E27FC236}">
                  <a16:creationId xmlns:a16="http://schemas.microsoft.com/office/drawing/2014/main" xmlns="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10" name="Freeform: Shape 70">
              <a:extLst>
                <a:ext uri="{FF2B5EF4-FFF2-40B4-BE49-F238E27FC236}">
                  <a16:creationId xmlns:a16="http://schemas.microsoft.com/office/drawing/2014/main" xmlns="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0" y="-1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5952565" y="6739275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0189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1.11) Managing Application resources in a hierarchy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xmlns="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7" name="Freeform: Shape 67">
              <a:extLst>
                <a:ext uri="{FF2B5EF4-FFF2-40B4-BE49-F238E27FC236}">
                  <a16:creationId xmlns:a16="http://schemas.microsoft.com/office/drawing/2014/main" xmlns="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" name="Freeform: Shape 68">
              <a:extLst>
                <a:ext uri="{FF2B5EF4-FFF2-40B4-BE49-F238E27FC236}">
                  <a16:creationId xmlns:a16="http://schemas.microsoft.com/office/drawing/2014/main" xmlns="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9" name="Freeform: Shape 69">
              <a:extLst>
                <a:ext uri="{FF2B5EF4-FFF2-40B4-BE49-F238E27FC236}">
                  <a16:creationId xmlns:a16="http://schemas.microsoft.com/office/drawing/2014/main" xmlns="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10" name="Freeform: Shape 70">
              <a:extLst>
                <a:ext uri="{FF2B5EF4-FFF2-40B4-BE49-F238E27FC236}">
                  <a16:creationId xmlns:a16="http://schemas.microsoft.com/office/drawing/2014/main" xmlns="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0" y="-1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5952565" y="6739275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73933" y="1268821"/>
            <a:ext cx="442582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10189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1.11) Managing Application resources in a hierarchy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xmlns="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7" name="Freeform: Shape 67">
              <a:extLst>
                <a:ext uri="{FF2B5EF4-FFF2-40B4-BE49-F238E27FC236}">
                  <a16:creationId xmlns:a16="http://schemas.microsoft.com/office/drawing/2014/main" xmlns="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" name="Freeform: Shape 68">
              <a:extLst>
                <a:ext uri="{FF2B5EF4-FFF2-40B4-BE49-F238E27FC236}">
                  <a16:creationId xmlns:a16="http://schemas.microsoft.com/office/drawing/2014/main" xmlns="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9" name="Freeform: Shape 69">
              <a:extLst>
                <a:ext uri="{FF2B5EF4-FFF2-40B4-BE49-F238E27FC236}">
                  <a16:creationId xmlns:a16="http://schemas.microsoft.com/office/drawing/2014/main" xmlns="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10" name="Freeform: Shape 70">
              <a:extLst>
                <a:ext uri="{FF2B5EF4-FFF2-40B4-BE49-F238E27FC236}">
                  <a16:creationId xmlns:a16="http://schemas.microsoft.com/office/drawing/2014/main" xmlns="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0" y="-1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5952565" y="6739275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609368" y="1216569"/>
            <a:ext cx="3727938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10189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1.12) Working with different types of resources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xmlns="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7" name="Freeform: Shape 67">
              <a:extLst>
                <a:ext uri="{FF2B5EF4-FFF2-40B4-BE49-F238E27FC236}">
                  <a16:creationId xmlns:a16="http://schemas.microsoft.com/office/drawing/2014/main" xmlns="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" name="Freeform: Shape 68">
              <a:extLst>
                <a:ext uri="{FF2B5EF4-FFF2-40B4-BE49-F238E27FC236}">
                  <a16:creationId xmlns:a16="http://schemas.microsoft.com/office/drawing/2014/main" xmlns="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9" name="Freeform: Shape 69">
              <a:extLst>
                <a:ext uri="{FF2B5EF4-FFF2-40B4-BE49-F238E27FC236}">
                  <a16:creationId xmlns:a16="http://schemas.microsoft.com/office/drawing/2014/main" xmlns="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10" name="Freeform: Shape 70">
              <a:extLst>
                <a:ext uri="{FF2B5EF4-FFF2-40B4-BE49-F238E27FC236}">
                  <a16:creationId xmlns:a16="http://schemas.microsoft.com/office/drawing/2014/main" xmlns="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0" y="-1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5952565" y="6739275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75114" y="1867988"/>
            <a:ext cx="6572296" cy="2281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65510" y="4754072"/>
            <a:ext cx="8286808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10189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1.12) Working with different types of resources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xmlns="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7" name="Freeform: Shape 67">
              <a:extLst>
                <a:ext uri="{FF2B5EF4-FFF2-40B4-BE49-F238E27FC236}">
                  <a16:creationId xmlns:a16="http://schemas.microsoft.com/office/drawing/2014/main" xmlns="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" name="Freeform: Shape 68">
              <a:extLst>
                <a:ext uri="{FF2B5EF4-FFF2-40B4-BE49-F238E27FC236}">
                  <a16:creationId xmlns:a16="http://schemas.microsoft.com/office/drawing/2014/main" xmlns="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9" name="Freeform: Shape 69">
              <a:extLst>
                <a:ext uri="{FF2B5EF4-FFF2-40B4-BE49-F238E27FC236}">
                  <a16:creationId xmlns:a16="http://schemas.microsoft.com/office/drawing/2014/main" xmlns="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10" name="Freeform: Shape 70">
              <a:extLst>
                <a:ext uri="{FF2B5EF4-FFF2-40B4-BE49-F238E27FC236}">
                  <a16:creationId xmlns:a16="http://schemas.microsoft.com/office/drawing/2014/main" xmlns="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0" y="-1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5952565" y="6739275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048000" y="1443841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 smtClean="0"/>
              <a:t>Using string resources as Format String.</a:t>
            </a:r>
          </a:p>
          <a:p>
            <a:pPr algn="just"/>
            <a:r>
              <a:rPr lang="en-US" dirty="0" smtClean="0"/>
              <a:t>Using string resources programmatically. </a:t>
            </a:r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>
              <a:buNone/>
            </a:pPr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Working with string array.</a:t>
            </a:r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83512" y="2317200"/>
            <a:ext cx="6715172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1885" y="4059694"/>
            <a:ext cx="7072362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10189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1.12) Working with different types of resources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xmlns="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7" name="Freeform: Shape 67">
              <a:extLst>
                <a:ext uri="{FF2B5EF4-FFF2-40B4-BE49-F238E27FC236}">
                  <a16:creationId xmlns:a16="http://schemas.microsoft.com/office/drawing/2014/main" xmlns="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" name="Freeform: Shape 68">
              <a:extLst>
                <a:ext uri="{FF2B5EF4-FFF2-40B4-BE49-F238E27FC236}">
                  <a16:creationId xmlns:a16="http://schemas.microsoft.com/office/drawing/2014/main" xmlns="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9" name="Freeform: Shape 69">
              <a:extLst>
                <a:ext uri="{FF2B5EF4-FFF2-40B4-BE49-F238E27FC236}">
                  <a16:creationId xmlns:a16="http://schemas.microsoft.com/office/drawing/2014/main" xmlns="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10" name="Freeform: Shape 70">
              <a:extLst>
                <a:ext uri="{FF2B5EF4-FFF2-40B4-BE49-F238E27FC236}">
                  <a16:creationId xmlns:a16="http://schemas.microsoft.com/office/drawing/2014/main" xmlns="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0" y="-1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5952565" y="6739275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048000" y="1443841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 smtClean="0"/>
              <a:t>Working with Boolean Resources.</a:t>
            </a:r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Working with Integer Resources.</a:t>
            </a:r>
          </a:p>
          <a:p>
            <a:pPr algn="just"/>
            <a:endParaRPr lang="en-US" dirty="0" smtClean="0"/>
          </a:p>
          <a:p>
            <a:pPr algn="just">
              <a:buNone/>
            </a:pPr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30828" y="2179320"/>
            <a:ext cx="7858180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41440" y="4496892"/>
            <a:ext cx="7643866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10189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1.12) Working with different types of resources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xmlns="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7" name="Freeform: Shape 67">
              <a:extLst>
                <a:ext uri="{FF2B5EF4-FFF2-40B4-BE49-F238E27FC236}">
                  <a16:creationId xmlns:a16="http://schemas.microsoft.com/office/drawing/2014/main" xmlns="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" name="Freeform: Shape 68">
              <a:extLst>
                <a:ext uri="{FF2B5EF4-FFF2-40B4-BE49-F238E27FC236}">
                  <a16:creationId xmlns:a16="http://schemas.microsoft.com/office/drawing/2014/main" xmlns="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9" name="Freeform: Shape 69">
              <a:extLst>
                <a:ext uri="{FF2B5EF4-FFF2-40B4-BE49-F238E27FC236}">
                  <a16:creationId xmlns:a16="http://schemas.microsoft.com/office/drawing/2014/main" xmlns="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10" name="Freeform: Shape 70">
              <a:extLst>
                <a:ext uri="{FF2B5EF4-FFF2-40B4-BE49-F238E27FC236}">
                  <a16:creationId xmlns:a16="http://schemas.microsoft.com/office/drawing/2014/main" xmlns="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0" y="-1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5952565" y="6739275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048000" y="144384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 smtClean="0"/>
              <a:t>Working with colors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4405" y="2525486"/>
            <a:ext cx="7715304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51991" y="3935190"/>
            <a:ext cx="7572428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10189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1.12) Working with different types of resources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xmlns="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7" name="Freeform: Shape 67">
              <a:extLst>
                <a:ext uri="{FF2B5EF4-FFF2-40B4-BE49-F238E27FC236}">
                  <a16:creationId xmlns:a16="http://schemas.microsoft.com/office/drawing/2014/main" xmlns="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" name="Freeform: Shape 68">
              <a:extLst>
                <a:ext uri="{FF2B5EF4-FFF2-40B4-BE49-F238E27FC236}">
                  <a16:creationId xmlns:a16="http://schemas.microsoft.com/office/drawing/2014/main" xmlns="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9" name="Freeform: Shape 69">
              <a:extLst>
                <a:ext uri="{FF2B5EF4-FFF2-40B4-BE49-F238E27FC236}">
                  <a16:creationId xmlns:a16="http://schemas.microsoft.com/office/drawing/2014/main" xmlns="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10" name="Freeform: Shape 70">
              <a:extLst>
                <a:ext uri="{FF2B5EF4-FFF2-40B4-BE49-F238E27FC236}">
                  <a16:creationId xmlns:a16="http://schemas.microsoft.com/office/drawing/2014/main" xmlns="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0" y="-1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5952565" y="6739275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048000" y="144384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 smtClean="0"/>
              <a:t>Working with dimensions</a:t>
            </a: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51991" y="3935190"/>
            <a:ext cx="7572428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02526" y="2094411"/>
            <a:ext cx="8001056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93779" y="5079012"/>
            <a:ext cx="5643602" cy="1481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10189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Chapter -1 Introduction to Android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4322" y="1225689"/>
            <a:ext cx="913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xmlns="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7" name="Freeform: Shape 67">
              <a:extLst>
                <a:ext uri="{FF2B5EF4-FFF2-40B4-BE49-F238E27FC236}">
                  <a16:creationId xmlns:a16="http://schemas.microsoft.com/office/drawing/2014/main" xmlns="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" name="Freeform: Shape 68">
              <a:extLst>
                <a:ext uri="{FF2B5EF4-FFF2-40B4-BE49-F238E27FC236}">
                  <a16:creationId xmlns:a16="http://schemas.microsoft.com/office/drawing/2014/main" xmlns="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9" name="Freeform: Shape 69">
              <a:extLst>
                <a:ext uri="{FF2B5EF4-FFF2-40B4-BE49-F238E27FC236}">
                  <a16:creationId xmlns:a16="http://schemas.microsoft.com/office/drawing/2014/main" xmlns="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10" name="Freeform: Shape 70">
              <a:extLst>
                <a:ext uri="{FF2B5EF4-FFF2-40B4-BE49-F238E27FC236}">
                  <a16:creationId xmlns:a16="http://schemas.microsoft.com/office/drawing/2014/main" xmlns="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0" y="-1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5952565" y="6739275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1822994" y="1490374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Developer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Google, OHA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Written 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C(Core), C++, Java(UI)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OS</a:t>
                      </a:r>
                      <a:r>
                        <a:rPr lang="en-US" baseline="0" dirty="0" smtClean="0"/>
                        <a:t> Family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Unix like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Working state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Current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Source	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 Source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Initial Release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Sept-23 , 2008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Latest Release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Android 11 - September 8, 2020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Package Manager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Google play , .APK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10189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1.12) Working with different types of resources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xmlns="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7" name="Freeform: Shape 67">
              <a:extLst>
                <a:ext uri="{FF2B5EF4-FFF2-40B4-BE49-F238E27FC236}">
                  <a16:creationId xmlns:a16="http://schemas.microsoft.com/office/drawing/2014/main" xmlns="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" name="Freeform: Shape 68">
              <a:extLst>
                <a:ext uri="{FF2B5EF4-FFF2-40B4-BE49-F238E27FC236}">
                  <a16:creationId xmlns:a16="http://schemas.microsoft.com/office/drawing/2014/main" xmlns="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9" name="Freeform: Shape 69">
              <a:extLst>
                <a:ext uri="{FF2B5EF4-FFF2-40B4-BE49-F238E27FC236}">
                  <a16:creationId xmlns:a16="http://schemas.microsoft.com/office/drawing/2014/main" xmlns="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10" name="Freeform: Shape 70">
              <a:extLst>
                <a:ext uri="{FF2B5EF4-FFF2-40B4-BE49-F238E27FC236}">
                  <a16:creationId xmlns:a16="http://schemas.microsoft.com/office/drawing/2014/main" xmlns="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0" y="-1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5952565" y="6739275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048000" y="144384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 smtClean="0"/>
              <a:t>Working with Images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07474" y="2364378"/>
            <a:ext cx="7652578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07474" y="4116978"/>
            <a:ext cx="7715304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10189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1.12) Working with different types of resources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xmlns="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7" name="Freeform: Shape 67">
              <a:extLst>
                <a:ext uri="{FF2B5EF4-FFF2-40B4-BE49-F238E27FC236}">
                  <a16:creationId xmlns:a16="http://schemas.microsoft.com/office/drawing/2014/main" xmlns="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" name="Freeform: Shape 68">
              <a:extLst>
                <a:ext uri="{FF2B5EF4-FFF2-40B4-BE49-F238E27FC236}">
                  <a16:creationId xmlns:a16="http://schemas.microsoft.com/office/drawing/2014/main" xmlns="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9" name="Freeform: Shape 69">
              <a:extLst>
                <a:ext uri="{FF2B5EF4-FFF2-40B4-BE49-F238E27FC236}">
                  <a16:creationId xmlns:a16="http://schemas.microsoft.com/office/drawing/2014/main" xmlns="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10" name="Freeform: Shape 70">
              <a:extLst>
                <a:ext uri="{FF2B5EF4-FFF2-40B4-BE49-F238E27FC236}">
                  <a16:creationId xmlns:a16="http://schemas.microsoft.com/office/drawing/2014/main" xmlns="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0" y="-1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5952565" y="6739275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048000" y="1443841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 smtClean="0"/>
              <a:t>Working with Animation.</a:t>
            </a:r>
          </a:p>
          <a:p>
            <a:pPr lvl="1" algn="just"/>
            <a:r>
              <a:rPr lang="en-US" dirty="0" smtClean="0"/>
              <a:t>Defining and using frame by frame Animation Resources.</a:t>
            </a:r>
          </a:p>
          <a:p>
            <a:pPr lvl="1" algn="just"/>
            <a:r>
              <a:rPr lang="en-US" dirty="0" smtClean="0"/>
              <a:t>Defining and using </a:t>
            </a:r>
            <a:r>
              <a:rPr lang="en-US" dirty="0" err="1" smtClean="0"/>
              <a:t>tweened</a:t>
            </a:r>
            <a:r>
              <a:rPr lang="en-US" dirty="0" smtClean="0"/>
              <a:t> Animation resources.</a:t>
            </a:r>
          </a:p>
          <a:p>
            <a:pPr lvl="1" algn="just"/>
            <a:endParaRPr lang="en-US" dirty="0" smtClean="0"/>
          </a:p>
          <a:p>
            <a:pPr algn="just"/>
            <a:r>
              <a:rPr lang="en-US" dirty="0" smtClean="0"/>
              <a:t>Working with Menus.</a:t>
            </a:r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>
              <a:buNone/>
            </a:pPr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74506" y="3948252"/>
            <a:ext cx="7858180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504" y="5871770"/>
            <a:ext cx="1119193" cy="386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10189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1.12) Working with different types of resources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xmlns="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7" name="Freeform: Shape 67">
              <a:extLst>
                <a:ext uri="{FF2B5EF4-FFF2-40B4-BE49-F238E27FC236}">
                  <a16:creationId xmlns:a16="http://schemas.microsoft.com/office/drawing/2014/main" xmlns="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" name="Freeform: Shape 68">
              <a:extLst>
                <a:ext uri="{FF2B5EF4-FFF2-40B4-BE49-F238E27FC236}">
                  <a16:creationId xmlns:a16="http://schemas.microsoft.com/office/drawing/2014/main" xmlns="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9" name="Freeform: Shape 69">
              <a:extLst>
                <a:ext uri="{FF2B5EF4-FFF2-40B4-BE49-F238E27FC236}">
                  <a16:creationId xmlns:a16="http://schemas.microsoft.com/office/drawing/2014/main" xmlns="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10" name="Freeform: Shape 70">
              <a:extLst>
                <a:ext uri="{FF2B5EF4-FFF2-40B4-BE49-F238E27FC236}">
                  <a16:creationId xmlns:a16="http://schemas.microsoft.com/office/drawing/2014/main" xmlns="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0" y="-1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5952565" y="6739275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773680" y="1866879"/>
            <a:ext cx="6096000" cy="994118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3200" dirty="0" smtClean="0"/>
              <a:t>Working with XML Files.</a:t>
            </a:r>
          </a:p>
          <a:p>
            <a:pPr algn="just"/>
            <a:r>
              <a:rPr lang="en-US" sz="3200" dirty="0" smtClean="0"/>
              <a:t>Working with Raw Files.</a:t>
            </a:r>
          </a:p>
          <a:p>
            <a:pPr algn="just"/>
            <a:r>
              <a:rPr lang="en-US" sz="3200" dirty="0" smtClean="0"/>
              <a:t>Working with Layouts.</a:t>
            </a:r>
          </a:p>
          <a:p>
            <a:pPr algn="just"/>
            <a:r>
              <a:rPr lang="en-US" sz="3200" dirty="0" smtClean="0"/>
              <a:t>Working with Styles.</a:t>
            </a:r>
          </a:p>
          <a:p>
            <a:pPr algn="just"/>
            <a:r>
              <a:rPr lang="en-US" sz="3200" dirty="0" smtClean="0"/>
              <a:t>References System Resources.</a:t>
            </a:r>
          </a:p>
          <a:p>
            <a:pPr algn="just"/>
            <a:endParaRPr lang="en-US" sz="3200" dirty="0" smtClean="0"/>
          </a:p>
          <a:p>
            <a:pPr algn="just"/>
            <a:endParaRPr lang="en-US" sz="3200" dirty="0" smtClean="0"/>
          </a:p>
          <a:p>
            <a:pPr algn="just"/>
            <a:endParaRPr lang="en-US" sz="3200" dirty="0" smtClean="0"/>
          </a:p>
          <a:p>
            <a:pPr algn="just"/>
            <a:endParaRPr lang="en-US" sz="3200" dirty="0" smtClean="0"/>
          </a:p>
          <a:p>
            <a:pPr algn="just"/>
            <a:endParaRPr lang="en-US" sz="3200" dirty="0" smtClean="0"/>
          </a:p>
          <a:p>
            <a:pPr algn="just"/>
            <a:endParaRPr lang="en-US" sz="3200" dirty="0" smtClean="0"/>
          </a:p>
          <a:p>
            <a:pPr algn="just">
              <a:buNone/>
            </a:pPr>
            <a:endParaRPr lang="en-US" sz="3200" dirty="0" smtClean="0"/>
          </a:p>
          <a:p>
            <a:pPr algn="just"/>
            <a:endParaRPr lang="en-US" sz="3200" dirty="0" smtClean="0"/>
          </a:p>
          <a:p>
            <a:pPr algn="just"/>
            <a:endParaRPr lang="en-US" sz="3200" dirty="0" smtClean="0"/>
          </a:p>
          <a:p>
            <a:pPr algn="just"/>
            <a:endParaRPr lang="en-US" sz="3200" dirty="0" smtClean="0"/>
          </a:p>
          <a:p>
            <a:pPr algn="just"/>
            <a:endParaRPr lang="en-US" sz="3200" dirty="0" smtClean="0"/>
          </a:p>
          <a:p>
            <a:pPr algn="just"/>
            <a:endParaRPr lang="en-US" sz="3200" dirty="0" smtClean="0"/>
          </a:p>
          <a:p>
            <a:pPr algn="just"/>
            <a:endParaRPr lang="en-US" sz="3200" dirty="0" smtClean="0"/>
          </a:p>
          <a:p>
            <a:pPr algn="just"/>
            <a:endParaRPr lang="en-US" sz="3200" dirty="0" smtClean="0"/>
          </a:p>
          <a:p>
            <a:pPr algn="just"/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xmlns="" val="310189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Android-System-Architecture</a:t>
            </a:r>
            <a:endParaRPr lang="en-US" dirty="0"/>
          </a:p>
        </p:txBody>
      </p:sp>
      <p:pic>
        <p:nvPicPr>
          <p:cNvPr id="3" name="Picture 2" descr="File:Android-System-Architecture.sv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00104" y="1240971"/>
            <a:ext cx="6532169" cy="53035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 smtClean="0"/>
              <a:t>1.1(The Open Handset Alliance)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4322" y="1225689"/>
            <a:ext cx="913055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The Open Handset Alliance is a group of mobile and technology leaders who share this version for changing the mobile experience for consumers.</a:t>
            </a:r>
          </a:p>
          <a:p>
            <a:endParaRPr lang="en-US" sz="24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4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The OHA was established on 6 November 2007, led by Google with 47 members including</a:t>
            </a:r>
          </a:p>
          <a:p>
            <a:endParaRPr lang="en-US" sz="24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4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Mobile Handset makers</a:t>
            </a:r>
          </a:p>
          <a:p>
            <a:endParaRPr lang="en-US" sz="24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4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Application developers</a:t>
            </a:r>
          </a:p>
          <a:p>
            <a:endParaRPr lang="en-US" sz="24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4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Mobile carriers and</a:t>
            </a:r>
          </a:p>
          <a:p>
            <a:endParaRPr lang="en-US" sz="24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4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Chip makers.</a:t>
            </a:r>
            <a:endParaRPr lang="en-US" sz="24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xmlns="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7" name="Freeform: Shape 67">
              <a:extLst>
                <a:ext uri="{FF2B5EF4-FFF2-40B4-BE49-F238E27FC236}">
                  <a16:creationId xmlns:a16="http://schemas.microsoft.com/office/drawing/2014/main" xmlns="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" name="Freeform: Shape 68">
              <a:extLst>
                <a:ext uri="{FF2B5EF4-FFF2-40B4-BE49-F238E27FC236}">
                  <a16:creationId xmlns:a16="http://schemas.microsoft.com/office/drawing/2014/main" xmlns="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9" name="Freeform: Shape 69">
              <a:extLst>
                <a:ext uri="{FF2B5EF4-FFF2-40B4-BE49-F238E27FC236}">
                  <a16:creationId xmlns:a16="http://schemas.microsoft.com/office/drawing/2014/main" xmlns="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10" name="Freeform: Shape 70">
              <a:extLst>
                <a:ext uri="{FF2B5EF4-FFF2-40B4-BE49-F238E27FC236}">
                  <a16:creationId xmlns:a16="http://schemas.microsoft.com/office/drawing/2014/main" xmlns="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0" y="-1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5952565" y="6739275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0189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 smtClean="0"/>
              <a:t>1.1 OHA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4322" y="1225689"/>
            <a:ext cx="91305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Mobile Operators</a:t>
            </a:r>
          </a:p>
          <a:p>
            <a:r>
              <a:rPr lang="en-US" sz="2400" dirty="0" smtClean="0"/>
              <a:t>-&gt; T Mobile</a:t>
            </a:r>
          </a:p>
          <a:p>
            <a:r>
              <a:rPr lang="en-US" sz="2400" dirty="0" smtClean="0"/>
              <a:t>-&gt; Softbank</a:t>
            </a:r>
          </a:p>
          <a:p>
            <a:r>
              <a:rPr lang="en-US" sz="2400" dirty="0" smtClean="0"/>
              <a:t>-&gt; Vodafone</a:t>
            </a:r>
          </a:p>
          <a:p>
            <a:endParaRPr lang="en-US" sz="2400" dirty="0" smtClean="0"/>
          </a:p>
          <a:p>
            <a:r>
              <a:rPr lang="en-US" sz="2400" dirty="0" smtClean="0"/>
              <a:t>Software Companies</a:t>
            </a:r>
          </a:p>
          <a:p>
            <a:r>
              <a:rPr lang="en-US" sz="2400" dirty="0" smtClean="0"/>
              <a:t>-&gt; Google</a:t>
            </a:r>
          </a:p>
          <a:p>
            <a:r>
              <a:rPr lang="en-US" sz="2400" dirty="0" smtClean="0"/>
              <a:t>-&gt; eBay</a:t>
            </a:r>
          </a:p>
          <a:p>
            <a:r>
              <a:rPr lang="en-US" sz="2400" dirty="0" smtClean="0"/>
              <a:t>-&gt; Wind River Systems</a:t>
            </a:r>
            <a:endParaRPr lang="en-US" sz="2400" dirty="0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xmlns="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7" name="Freeform: Shape 67">
              <a:extLst>
                <a:ext uri="{FF2B5EF4-FFF2-40B4-BE49-F238E27FC236}">
                  <a16:creationId xmlns:a16="http://schemas.microsoft.com/office/drawing/2014/main" xmlns="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" name="Freeform: Shape 68">
              <a:extLst>
                <a:ext uri="{FF2B5EF4-FFF2-40B4-BE49-F238E27FC236}">
                  <a16:creationId xmlns:a16="http://schemas.microsoft.com/office/drawing/2014/main" xmlns="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9" name="Freeform: Shape 69">
              <a:extLst>
                <a:ext uri="{FF2B5EF4-FFF2-40B4-BE49-F238E27FC236}">
                  <a16:creationId xmlns:a16="http://schemas.microsoft.com/office/drawing/2014/main" xmlns="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10" name="Freeform: Shape 70">
              <a:extLst>
                <a:ext uri="{FF2B5EF4-FFF2-40B4-BE49-F238E27FC236}">
                  <a16:creationId xmlns:a16="http://schemas.microsoft.com/office/drawing/2014/main" xmlns="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0" y="-1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5952565" y="6739275"/>
            <a:ext cx="6239435" cy="133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0189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2124</TotalTime>
  <Words>3337</Words>
  <Application>Microsoft Office PowerPoint</Application>
  <PresentationFormat>Custom</PresentationFormat>
  <Paragraphs>758</Paragraphs>
  <Slides>62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62</vt:i4>
      </vt:variant>
    </vt:vector>
  </HeadingPairs>
  <TitlesOfParts>
    <vt:vector size="65" baseType="lpstr">
      <vt:lpstr>Cover and End Slide Master</vt:lpstr>
      <vt:lpstr>Contents Slide Master</vt:lpstr>
      <vt:lpstr>Section Break Slide Master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Shrey</cp:lastModifiedBy>
  <cp:revision>98</cp:revision>
  <dcterms:created xsi:type="dcterms:W3CDTF">2020-01-20T05:08:25Z</dcterms:created>
  <dcterms:modified xsi:type="dcterms:W3CDTF">2021-02-02T03:16:48Z</dcterms:modified>
</cp:coreProperties>
</file>